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trictFirstAndLastChars="0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9" r:id="rId2"/>
    <p:sldId id="288" r:id="rId3"/>
    <p:sldId id="307" r:id="rId4"/>
    <p:sldId id="289" r:id="rId5"/>
    <p:sldId id="302" r:id="rId6"/>
    <p:sldId id="304" r:id="rId7"/>
    <p:sldId id="305" r:id="rId8"/>
    <p:sldId id="290" r:id="rId9"/>
    <p:sldId id="291" r:id="rId10"/>
    <p:sldId id="297" r:id="rId11"/>
    <p:sldId id="295" r:id="rId12"/>
    <p:sldId id="299" r:id="rId13"/>
    <p:sldId id="300" r:id="rId14"/>
    <p:sldId id="301" r:id="rId15"/>
    <p:sldId id="294" r:id="rId16"/>
    <p:sldId id="306" r:id="rId17"/>
    <p:sldId id="296" r:id="rId18"/>
    <p:sldId id="278" r:id="rId19"/>
    <p:sldId id="272" r:id="rId20"/>
    <p:sldId id="274" r:id="rId21"/>
    <p:sldId id="298" r:id="rId22"/>
    <p:sldId id="281" r:id="rId2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clrMru>
    <a:srgbClr val="000066"/>
    <a:srgbClr val="800000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5"/>
    <p:restoredTop sz="94707"/>
  </p:normalViewPr>
  <p:slideViewPr>
    <p:cSldViewPr>
      <p:cViewPr varScale="1">
        <p:scale>
          <a:sx n="148" d="100"/>
          <a:sy n="148" d="100"/>
        </p:scale>
        <p:origin x="1064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Relationship Id="rId2" Type="http://schemas.openxmlformats.org/officeDocument/2006/relationships/image" Target="../media/image2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2FC6AA9-97CC-1547-8CC1-6D7EB7E26C1F}" type="datetime1">
              <a:rPr lang="en-US" altLang="en-US"/>
              <a:pPr>
                <a:defRPr/>
              </a:pPr>
              <a:t>3/3/16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1274056-1780-BE49-BF8B-C02FB4E8B0C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88135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D68D501-1DEE-BD4E-BC4E-5D1F2F44F8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07955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ＭＳ Ｐゴシック" pitchFamily="-11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Times" charset="0"/>
                <a:ea typeface="ＭＳ Ｐゴシック" charset="-128"/>
              </a:rPr>
              <a:t>We bought a property about 10 years ago with a half built cabin.  </a:t>
            </a:r>
          </a:p>
          <a:p>
            <a:r>
              <a:rPr lang="en-US" altLang="en-US">
                <a:latin typeface="Times" charset="0"/>
                <a:ea typeface="ＭＳ Ｐゴシック" charset="-128"/>
              </a:rPr>
              <a:t>I do work there.  Sometimes.  </a:t>
            </a:r>
          </a:p>
          <a:p>
            <a:r>
              <a:rPr lang="en-US" altLang="en-US">
                <a:latin typeface="Times" charset="0"/>
                <a:ea typeface="ＭＳ Ｐゴシック" charset="-128"/>
              </a:rPr>
              <a:t>I also sit on the beach there.  </a:t>
            </a:r>
          </a:p>
          <a:p>
            <a:r>
              <a:rPr lang="en-US" altLang="en-US">
                <a:latin typeface="Times" charset="0"/>
                <a:ea typeface="ＭＳ Ｐゴシック" charset="-128"/>
              </a:rPr>
              <a:t>I was thus seated, watching the tide go out when … </a:t>
            </a:r>
            <a:r>
              <a:rPr lang="ja-JP" altLang="en-US">
                <a:latin typeface="Times" charset="0"/>
                <a:ea typeface="ＭＳ Ｐゴシック" charset="-128"/>
              </a:rPr>
              <a:t>“</a:t>
            </a:r>
            <a:r>
              <a:rPr lang="en-US" altLang="ja-JP">
                <a:latin typeface="Times" charset="0"/>
                <a:ea typeface="ＭＳ Ｐゴシック" charset="-128"/>
              </a:rPr>
              <a:t>wow… it</a:t>
            </a:r>
            <a:r>
              <a:rPr lang="ja-JP" altLang="en-US">
                <a:latin typeface="Times" charset="0"/>
                <a:ea typeface="ＭＳ Ｐゴシック" charset="-128"/>
              </a:rPr>
              <a:t>’</a:t>
            </a:r>
            <a:r>
              <a:rPr lang="en-US" altLang="ja-JP">
                <a:latin typeface="Times" charset="0"/>
                <a:ea typeface="ＭＳ Ｐゴシック" charset="-128"/>
              </a:rPr>
              <a:t>s really going out!  We</a:t>
            </a:r>
            <a:r>
              <a:rPr lang="ja-JP" altLang="en-US">
                <a:latin typeface="Times" charset="0"/>
                <a:ea typeface="ＭＳ Ｐゴシック" charset="-128"/>
              </a:rPr>
              <a:t>’</a:t>
            </a:r>
            <a:r>
              <a:rPr lang="en-US" altLang="ja-JP">
                <a:latin typeface="Times" charset="0"/>
                <a:ea typeface="ＭＳ Ｐゴシック" charset="-128"/>
              </a:rPr>
              <a:t>re getting more land by the minute.</a:t>
            </a:r>
            <a:r>
              <a:rPr lang="ja-JP" altLang="en-US">
                <a:latin typeface="Times" charset="0"/>
                <a:ea typeface="ＭＳ Ｐゴシック" charset="-128"/>
              </a:rPr>
              <a:t>”</a:t>
            </a:r>
            <a:r>
              <a:rPr lang="en-US" altLang="ja-JP">
                <a:latin typeface="Times" charset="0"/>
                <a:ea typeface="ＭＳ Ｐゴシック" charset="-128"/>
              </a:rPr>
              <a:t> </a:t>
            </a:r>
            <a:r>
              <a:rPr lang="ja-JP" altLang="en-US">
                <a:latin typeface="Times" charset="0"/>
                <a:ea typeface="ＭＳ Ｐゴシック" charset="-128"/>
              </a:rPr>
              <a:t>“</a:t>
            </a:r>
            <a:r>
              <a:rPr lang="en-US" altLang="ja-JP">
                <a:latin typeface="Times" charset="0"/>
                <a:ea typeface="ＭＳ Ｐゴシック" charset="-128"/>
              </a:rPr>
              <a:t>How much more?</a:t>
            </a:r>
            <a:r>
              <a:rPr lang="ja-JP" altLang="en-US">
                <a:latin typeface="Times" charset="0"/>
                <a:ea typeface="ＭＳ Ｐゴシック" charset="-128"/>
              </a:rPr>
              <a:t>”</a:t>
            </a:r>
            <a:r>
              <a:rPr lang="en-US" altLang="ja-JP">
                <a:latin typeface="Times" charset="0"/>
                <a:ea typeface="ＭＳ Ｐゴシック" charset="-128"/>
              </a:rPr>
              <a:t>  </a:t>
            </a:r>
          </a:p>
          <a:p>
            <a:r>
              <a:rPr lang="en-US" altLang="en-US">
                <a:latin typeface="Times" charset="0"/>
                <a:ea typeface="ＭＳ Ｐゴシック" charset="-128"/>
              </a:rPr>
              <a:t>I got a stick and stuck it in the water as you can see.  I made a mark at the water line.  I retrieved it ten minutes later and it looked like about 10 cm.  </a:t>
            </a:r>
          </a:p>
          <a:p>
            <a:r>
              <a:rPr lang="en-US" altLang="en-US">
                <a:latin typeface="Times" charset="0"/>
                <a:ea typeface="ＭＳ Ｐゴシック" charset="-128"/>
              </a:rPr>
              <a:t>NOW CLICK through the sequence of calculations and wonderments.  </a:t>
            </a:r>
          </a:p>
          <a:p>
            <a:r>
              <a:rPr lang="en-US" altLang="en-US">
                <a:latin typeface="Times" charset="0"/>
                <a:ea typeface="ＭＳ Ｐゴシック" charset="-128"/>
              </a:rPr>
              <a:t>Cool!  For me, that</a:t>
            </a:r>
            <a:r>
              <a:rPr lang="ja-JP" altLang="en-US">
                <a:latin typeface="Times" charset="0"/>
                <a:ea typeface="ＭＳ Ｐゴシック" charset="-128"/>
              </a:rPr>
              <a:t>’</a:t>
            </a:r>
            <a:r>
              <a:rPr lang="en-US" altLang="ja-JP">
                <a:latin typeface="Times" charset="0"/>
                <a:ea typeface="ＭＳ Ｐゴシック" charset="-128"/>
              </a:rPr>
              <a:t>s a good time.  (I was lucky to get married.)  But is it science?  </a:t>
            </a:r>
            <a:endParaRPr lang="en-US" altLang="en-US">
              <a:latin typeface="Times" charset="0"/>
              <a:ea typeface="ＭＳ Ｐゴシック" charset="-128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0E92A607-3670-494B-90F8-1B653C424256}" type="slidenum">
              <a:rPr lang="en-US" altLang="en-US" sz="1200"/>
              <a:pPr/>
              <a:t>5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1142676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Times" charset="0"/>
                <a:ea typeface="ＭＳ Ｐゴシック" charset="-128"/>
              </a:rPr>
              <a:t>Read through this definitional statement</a:t>
            </a:r>
          </a:p>
          <a:p>
            <a:r>
              <a:rPr lang="en-US" altLang="en-US">
                <a:latin typeface="Times" charset="0"/>
                <a:ea typeface="ＭＳ Ｐゴシック" charset="-128"/>
              </a:rPr>
              <a:t>Then CLICK to go to the next slide that will emphasize the active data gathering problem solving part of science.  </a:t>
            </a: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FF4E1ABB-8416-3549-BF16-162C5E7105E9}" type="slidenum">
              <a:rPr lang="en-US" altLang="en-US" sz="1200"/>
              <a:pPr/>
              <a:t>6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845706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Calibri" charset="0"/>
                <a:ea typeface="ＭＳ Ｐゴシック" charset="-128"/>
              </a:rPr>
              <a:t>It is a body of knowledge, sure, and they need to be put in touch with that.  But it’s also and in my mind more interestingly “</a:t>
            </a:r>
            <a:r>
              <a:rPr lang="en-US" altLang="ja-JP" u="sng">
                <a:latin typeface="Calibri" charset="0"/>
                <a:ea typeface="ＭＳ Ｐゴシック" charset="-128"/>
              </a:rPr>
              <a:t>an evidence-based model and theory building enterprise </a:t>
            </a:r>
            <a:r>
              <a:rPr lang="en-US" altLang="ja-JP">
                <a:latin typeface="Calibri" charset="0"/>
                <a:ea typeface="ＭＳ Ｐゴシック" charset="-128"/>
              </a:rPr>
              <a:t>that continually extends, refines and revises knowledge.</a:t>
            </a:r>
            <a:r>
              <a:rPr lang="en-US" altLang="en-US">
                <a:latin typeface="Calibri" charset="0"/>
                <a:ea typeface="ＭＳ Ｐゴシック" charset="-128"/>
              </a:rPr>
              <a:t>”</a:t>
            </a:r>
            <a:r>
              <a:rPr lang="en-US" altLang="ja-JP">
                <a:latin typeface="Calibri" charset="0"/>
                <a:ea typeface="ＭＳ Ｐゴシック" charset="-128"/>
              </a:rPr>
              <a:t>   Ok, your middle schoolers are not likely to extend or revise much of existing science but they can engage in their own evidence-based and theory building activities.  They can do that!  </a:t>
            </a:r>
          </a:p>
          <a:p>
            <a:r>
              <a:rPr lang="en-US" altLang="en-US">
                <a:latin typeface="Calibri" charset="0"/>
                <a:ea typeface="ＭＳ Ｐゴシック" charset="-128"/>
              </a:rPr>
              <a:t>And when they do, research tells us that they are more likely remember and to transfer to new settings.  (See Chapter 3 “Learning and Transfer” in the NRC’s (2000) book, “How People Learn.”)  </a:t>
            </a:r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54A0FA23-1772-1346-BFFE-B64F2E6065F5}" type="slidenum">
              <a:rPr lang="en-US" altLang="en-US" sz="1200"/>
              <a:pPr/>
              <a:t>7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8926608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solidFill>
            <a:srgbClr val="FFFFFF"/>
          </a:solidFill>
          <a:ln/>
        </p:spPr>
      </p:sp>
      <p:sp>
        <p:nvSpPr>
          <p:cNvPr id="31746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altLang="en-US">
              <a:latin typeface="Times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23378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C33F9-A73B-9C42-8A7F-BA64E4F123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5315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64C23-241D-2C48-BC1E-CF4C27D21CF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7407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E2D980-B687-D04C-9F95-F63BFDDF27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4538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E2CECF-75C8-5C44-B735-7AD62FD8BC8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7908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9D3FF1-EE91-CD4F-8D77-ED34EC4B339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2376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34688E-2463-BE46-AA5E-30619276DE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8935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E34F6F-AEB8-CD4A-83B2-2A7B5C1941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7962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9A1A76-8FBD-D744-BDD4-96939A1A4B3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7647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59F016-89D0-9446-B6D6-76F4F9DA09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74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BBF4F-040D-7A4C-B238-1E4E5BA8F5A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8222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274B78-3A4B-3940-BCE9-8FD1619107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387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863DF-3BC9-7845-9911-D6D800E9A36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0184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EFA4C94-0DBB-5742-AA2D-E33203BB3AF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13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13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Relationship Id="rId3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13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13.pn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4" Type="http://schemas.openxmlformats.org/officeDocument/2006/relationships/image" Target="../media/image20.emf"/><Relationship Id="rId5" Type="http://schemas.openxmlformats.org/officeDocument/2006/relationships/oleObject" Target="../embeddings/oleObject7.bin"/><Relationship Id="rId6" Type="http://schemas.openxmlformats.org/officeDocument/2006/relationships/image" Target="../media/image21.emf"/><Relationship Id="rId7" Type="http://schemas.openxmlformats.org/officeDocument/2006/relationships/image" Target="../media/image22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-k12.atmos.washington.edu/k12/grayskies/nw_weather.html" TargetMode="External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3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8" y="265113"/>
            <a:ext cx="9045575" cy="1143000"/>
          </a:xfrm>
          <a:noFill/>
        </p:spPr>
        <p:txBody>
          <a:bodyPr lIns="90487" tIns="44450" rIns="90487" bIns="44450"/>
          <a:lstStyle/>
          <a:p>
            <a:r>
              <a:rPr lang="en-US" altLang="en-US" sz="4000">
                <a:ea typeface="ＭＳ Ｐゴシック" charset="-128"/>
              </a:rPr>
              <a:t>Why does that coffee cup thing happen?</a:t>
            </a:r>
            <a:endParaRPr lang="en-US" altLang="en-US">
              <a:ea typeface="ＭＳ Ｐゴシック" charset="-128"/>
            </a:endParaRPr>
          </a:p>
        </p:txBody>
      </p:sp>
      <p:sp>
        <p:nvSpPr>
          <p:cNvPr id="16386" name="Rectangle 5"/>
          <p:cNvSpPr>
            <a:spLocks noChangeArrowheads="1"/>
          </p:cNvSpPr>
          <p:nvPr/>
        </p:nvSpPr>
        <p:spPr bwMode="auto">
          <a:xfrm>
            <a:off x="4191000" y="2971800"/>
            <a:ext cx="3200400" cy="2057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solidFill>
                <a:schemeClr val="bg1"/>
              </a:solidFill>
            </a:endParaRPr>
          </a:p>
        </p:txBody>
      </p:sp>
      <p:pic>
        <p:nvPicPr>
          <p:cNvPr id="1638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295400"/>
            <a:ext cx="3594100" cy="538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Long Range Planning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  <a:cs typeface="ＭＳ Ｐゴシック" charset="0"/>
              </a:rPr>
              <a:t>Know Your Content</a:t>
            </a:r>
            <a:endParaRPr lang="en-US" dirty="0"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Select Learning Targets</a:t>
            </a:r>
          </a:p>
          <a:p>
            <a:pPr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Develop Assessments </a:t>
            </a:r>
            <a:r>
              <a:rPr lang="en-US" sz="1800" dirty="0">
                <a:ea typeface="ＭＳ Ｐゴシック" charset="0"/>
                <a:cs typeface="ＭＳ Ｐゴシック" charset="0"/>
              </a:rPr>
              <a:t>(</a:t>
            </a:r>
            <a:r>
              <a:rPr lang="en-US" sz="1800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a typeface="ＭＳ Ｐゴシック" charset="0"/>
                <a:cs typeface="ＭＳ Ｐゴシック" charset="0"/>
              </a:rPr>
              <a:t>LTs =&gt; Evidence =&gt; Assessments</a:t>
            </a:r>
            <a:r>
              <a:rPr lang="en-US" sz="1800" dirty="0">
                <a:ea typeface="ＭＳ Ｐゴシック" charset="0"/>
                <a:cs typeface="ＭＳ Ｐゴシック" charset="0"/>
              </a:rPr>
              <a:t>) </a:t>
            </a:r>
            <a:endParaRPr lang="en-US" dirty="0"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Select Instructional Activities</a:t>
            </a:r>
          </a:p>
          <a:p>
            <a:pPr algn="ctr"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Evaluate Quality and Equity of the Process.</a:t>
            </a:r>
          </a:p>
          <a:p>
            <a:pPr>
              <a:defRPr/>
            </a:pPr>
            <a:endParaRPr lang="en-US" dirty="0"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28675" name="Object 2"/>
          <p:cNvGraphicFramePr>
            <a:graphicFrameLocks noChangeAspect="1"/>
          </p:cNvGraphicFramePr>
          <p:nvPr/>
        </p:nvGraphicFramePr>
        <p:xfrm>
          <a:off x="3657600" y="5029200"/>
          <a:ext cx="1765300" cy="154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6" name="Document" r:id="rId3" imgW="2311111" imgH="2031746" progId="Word.Document.8">
                  <p:embed/>
                </p:oleObj>
              </mc:Choice>
              <mc:Fallback>
                <p:oleObj name="Document" r:id="rId3" imgW="2311111" imgH="2031746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5029200"/>
                        <a:ext cx="1765300" cy="1547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Long Range Planning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Know Your Content</a:t>
            </a:r>
          </a:p>
          <a:p>
            <a:pPr>
              <a:defRPr/>
            </a:pP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  <a:cs typeface="ＭＳ Ｐゴシック" charset="0"/>
              </a:rPr>
              <a:t>Select Learning Targets</a:t>
            </a:r>
            <a:endParaRPr lang="en-US" dirty="0"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Develop 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Assessments </a:t>
            </a:r>
            <a:r>
              <a:rPr lang="en-US" sz="1800" dirty="0" smtClean="0">
                <a:ea typeface="ＭＳ Ｐゴシック" charset="0"/>
                <a:cs typeface="ＭＳ Ｐゴシック" charset="0"/>
              </a:rPr>
              <a:t>(</a:t>
            </a:r>
            <a:r>
              <a:rPr lang="en-US" sz="1800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a typeface="ＭＳ Ｐゴシック" charset="0"/>
                <a:cs typeface="ＭＳ Ｐゴシック" charset="0"/>
              </a:rPr>
              <a:t>LTs =&gt; Evidence =&gt; Assessments</a:t>
            </a:r>
            <a:r>
              <a:rPr lang="en-US" sz="1800" dirty="0" smtClean="0">
                <a:ea typeface="ＭＳ Ｐゴシック" charset="0"/>
                <a:cs typeface="ＭＳ Ｐゴシック" charset="0"/>
              </a:rPr>
              <a:t>)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 </a:t>
            </a:r>
            <a:endParaRPr lang="en-US" dirty="0"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Select Instructional Activities</a:t>
            </a:r>
          </a:p>
          <a:p>
            <a:pPr algn="ctr"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Evaluate Quality and Equity of the Process.</a:t>
            </a:r>
          </a:p>
          <a:p>
            <a:pPr>
              <a:defRPr/>
            </a:pPr>
            <a:endParaRPr lang="en-US" dirty="0"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29699" name="Object 2"/>
          <p:cNvGraphicFramePr>
            <a:graphicFrameLocks noChangeAspect="1"/>
          </p:cNvGraphicFramePr>
          <p:nvPr/>
        </p:nvGraphicFramePr>
        <p:xfrm>
          <a:off x="3657600" y="5029200"/>
          <a:ext cx="1765300" cy="154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0" name="Document" r:id="rId3" imgW="2311111" imgH="2031746" progId="Word.Document.8">
                  <p:embed/>
                </p:oleObj>
              </mc:Choice>
              <mc:Fallback>
                <p:oleObj name="Document" r:id="rId3" imgW="2311111" imgH="2031746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5029200"/>
                        <a:ext cx="1765300" cy="1547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0"/>
            <a:ext cx="24384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848600" cy="1143000"/>
          </a:xfrm>
        </p:spPr>
        <p:txBody>
          <a:bodyPr/>
          <a:lstStyle/>
          <a:p>
            <a:r>
              <a:rPr lang="en-US" altLang="en-US" sz="3600">
                <a:ea typeface="ＭＳ Ｐゴシック" charset="-128"/>
              </a:rPr>
              <a:t>Washington State Science</a:t>
            </a:r>
            <a:br>
              <a:rPr lang="en-US" altLang="en-US" sz="3600">
                <a:ea typeface="ＭＳ Ｐゴシック" charset="-128"/>
              </a:rPr>
            </a:br>
            <a:r>
              <a:rPr lang="en-US" altLang="en-US" sz="3600">
                <a:ea typeface="ＭＳ Ｐゴシック" charset="-128"/>
              </a:rPr>
              <a:t> </a:t>
            </a:r>
            <a:r>
              <a:rPr lang="en-US" altLang="en-US">
                <a:ea typeface="ＭＳ Ｐゴシック" charset="-128"/>
              </a:rPr>
              <a:t/>
            </a:r>
            <a:br>
              <a:rPr lang="en-US" altLang="en-US">
                <a:ea typeface="ＭＳ Ｐゴシック" charset="-128"/>
              </a:rPr>
            </a:br>
            <a:r>
              <a:rPr lang="en-US" altLang="en-US" sz="3200">
                <a:ea typeface="ＭＳ Ｐゴシック" charset="-128"/>
              </a:rPr>
              <a:t>Essential Academic Learning Requirements</a:t>
            </a:r>
            <a:endParaRPr lang="en-US" altLang="en-US">
              <a:ea typeface="ＭＳ Ｐゴシック" charset="-128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209800"/>
            <a:ext cx="7772400" cy="4495800"/>
          </a:xfrm>
        </p:spPr>
        <p:txBody>
          <a:bodyPr/>
          <a:lstStyle/>
          <a:p>
            <a:pPr marL="457200" indent="-457200">
              <a:lnSpc>
                <a:spcPct val="110000"/>
              </a:lnSpc>
              <a:spcBef>
                <a:spcPct val="60000"/>
              </a:spcBef>
              <a:buFontTx/>
              <a:buAutoNum type="arabicPeriod"/>
            </a:pPr>
            <a:r>
              <a:rPr lang="en-US" altLang="en-US" sz="2400" u="sng">
                <a:ea typeface="ＭＳ Ｐゴシック" charset="-128"/>
              </a:rPr>
              <a:t>Systems</a:t>
            </a:r>
            <a:r>
              <a:rPr lang="en-US" altLang="en-US" sz="2400">
                <a:ea typeface="ＭＳ Ｐゴシック" charset="-128"/>
              </a:rPr>
              <a:t>: Fun</a:t>
            </a:r>
            <a:r>
              <a:rPr lang="en-US" altLang="en-US" sz="2000">
                <a:ea typeface="ＭＳ Ｐゴシック" charset="-128"/>
              </a:rPr>
              <a:t>damental concepts about systems and the ability to apply systems thinking to gain further insights into science and tech</a:t>
            </a:r>
            <a:endParaRPr lang="en-US" altLang="en-US" sz="2400">
              <a:ea typeface="ＭＳ Ｐゴシック" charset="-128"/>
            </a:endParaRPr>
          </a:p>
          <a:p>
            <a:pPr marL="457200" indent="-457200">
              <a:lnSpc>
                <a:spcPct val="110000"/>
              </a:lnSpc>
              <a:spcBef>
                <a:spcPct val="60000"/>
              </a:spcBef>
              <a:buFontTx/>
              <a:buAutoNum type="arabicPeriod"/>
            </a:pPr>
            <a:r>
              <a:rPr lang="en-US" altLang="en-US" sz="2400" u="sng">
                <a:ea typeface="ＭＳ Ｐゴシック" charset="-128"/>
              </a:rPr>
              <a:t>Inquiry</a:t>
            </a:r>
            <a:r>
              <a:rPr lang="en-US" altLang="en-US" sz="2400">
                <a:ea typeface="ＭＳ Ｐゴシック" charset="-128"/>
              </a:rPr>
              <a:t>: </a:t>
            </a:r>
            <a:r>
              <a:rPr lang="en-US" altLang="en-US" sz="2000">
                <a:ea typeface="ＭＳ Ｐゴシック" charset="-128"/>
              </a:rPr>
              <a:t>Essential knowledge about scientific inquiry and the nature of science, as well as the ability to plan and conduct scientific investigations</a:t>
            </a:r>
            <a:endParaRPr lang="en-US" altLang="en-US" sz="2400">
              <a:ea typeface="ＭＳ Ｐゴシック" charset="-128"/>
            </a:endParaRPr>
          </a:p>
          <a:p>
            <a:pPr marL="457200" indent="-457200">
              <a:lnSpc>
                <a:spcPct val="110000"/>
              </a:lnSpc>
              <a:spcBef>
                <a:spcPct val="60000"/>
              </a:spcBef>
              <a:buFontTx/>
              <a:buAutoNum type="arabicPeriod"/>
            </a:pPr>
            <a:r>
              <a:rPr lang="en-US" altLang="en-US" sz="2400" u="sng">
                <a:ea typeface="ＭＳ Ｐゴシック" charset="-128"/>
              </a:rPr>
              <a:t>Application</a:t>
            </a:r>
            <a:r>
              <a:rPr lang="en-US" altLang="en-US" sz="2400">
                <a:ea typeface="ＭＳ Ｐゴシック" charset="-128"/>
              </a:rPr>
              <a:t>: </a:t>
            </a:r>
            <a:r>
              <a:rPr lang="en-US" altLang="en-US" sz="2000">
                <a:ea typeface="ＭＳ Ｐゴシック" charset="-128"/>
              </a:rPr>
              <a:t>apply science and technology to solve real-world problems as well as interrelationships among science, technology and society. </a:t>
            </a:r>
          </a:p>
          <a:p>
            <a:pPr marL="457200" indent="-457200">
              <a:lnSpc>
                <a:spcPct val="110000"/>
              </a:lnSpc>
              <a:spcBef>
                <a:spcPct val="60000"/>
              </a:spcBef>
              <a:buFontTx/>
              <a:buAutoNum type="arabicPeriod"/>
            </a:pPr>
            <a:r>
              <a:rPr lang="en-US" altLang="en-US" sz="2400" u="sng">
                <a:ea typeface="ＭＳ Ｐゴシック" charset="-128"/>
              </a:rPr>
              <a:t>Life, Physical, Earth and Space Science</a:t>
            </a:r>
            <a:r>
              <a:rPr lang="en-US" altLang="en-US" sz="2400">
                <a:ea typeface="ＭＳ Ｐゴシック" charset="-128"/>
              </a:rPr>
              <a:t>: </a:t>
            </a:r>
            <a:r>
              <a:rPr lang="en-US" altLang="en-US" sz="2000">
                <a:ea typeface="ＭＳ Ｐゴシック" charset="-128"/>
              </a:rPr>
              <a:t>Nine Big Ideas that all students should understand in the three domains</a:t>
            </a:r>
            <a:endParaRPr lang="en-US" altLang="en-US" sz="2400">
              <a:ea typeface="ＭＳ Ｐゴシック" charset="-128"/>
            </a:endParaRPr>
          </a:p>
          <a:p>
            <a:pPr marL="457200" indent="-457200">
              <a:lnSpc>
                <a:spcPct val="110000"/>
              </a:lnSpc>
              <a:spcBef>
                <a:spcPct val="60000"/>
              </a:spcBef>
              <a:buFontTx/>
              <a:buAutoNum type="arabicPeriod"/>
            </a:pPr>
            <a:endParaRPr lang="en-US" altLang="en-US" sz="2400">
              <a:ea typeface="ＭＳ Ｐゴシック" charset="-128"/>
            </a:endParaRPr>
          </a:p>
          <a:p>
            <a:pPr marL="457200" indent="-457200">
              <a:lnSpc>
                <a:spcPct val="110000"/>
              </a:lnSpc>
              <a:spcBef>
                <a:spcPct val="60000"/>
              </a:spcBef>
              <a:buFontTx/>
              <a:buAutoNum type="arabicPeriod"/>
            </a:pPr>
            <a:endParaRPr lang="en-US" altLang="en-US" sz="2400"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0"/>
            <a:ext cx="24384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458200" cy="1447800"/>
          </a:xfrm>
        </p:spPr>
        <p:txBody>
          <a:bodyPr/>
          <a:lstStyle/>
          <a:p>
            <a:pPr algn="l"/>
            <a:r>
              <a:rPr lang="en-US" altLang="en-US">
                <a:ea typeface="ＭＳ Ｐゴシック" charset="-128"/>
              </a:rPr>
              <a:t>Inquiry in the </a:t>
            </a:r>
            <a:br>
              <a:rPr lang="en-US" altLang="en-US">
                <a:ea typeface="ＭＳ Ｐゴシック" charset="-128"/>
              </a:rPr>
            </a:br>
            <a:r>
              <a:rPr lang="en-US" altLang="en-US">
                <a:ea typeface="ＭＳ Ｐゴシック" charset="-128"/>
              </a:rPr>
              <a:t>science standards </a:t>
            </a:r>
          </a:p>
        </p:txBody>
      </p:sp>
      <p:pic>
        <p:nvPicPr>
          <p:cNvPr id="32771" name="Content Placeholder 5" descr="Picture 1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889" b="-17889"/>
          <a:stretch>
            <a:fillRect/>
          </a:stretch>
        </p:blipFill>
        <p:spPr>
          <a:xfrm>
            <a:off x="-33338" y="1600200"/>
            <a:ext cx="9210676" cy="4876800"/>
          </a:xfrm>
        </p:spPr>
      </p:pic>
      <p:sp>
        <p:nvSpPr>
          <p:cNvPr id="7" name="Rectangle 6"/>
          <p:cNvSpPr/>
          <p:nvPr/>
        </p:nvSpPr>
        <p:spPr bwMode="auto">
          <a:xfrm>
            <a:off x="381000" y="4267200"/>
            <a:ext cx="8305800" cy="609600"/>
          </a:xfrm>
          <a:prstGeom prst="rect">
            <a:avLst/>
          </a:prstGeom>
          <a:solidFill>
            <a:srgbClr val="FF0000">
              <a:alpha val="20000"/>
            </a:srgbClr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85800" y="609600"/>
            <a:ext cx="1752600" cy="685800"/>
          </a:xfrm>
          <a:prstGeom prst="rect">
            <a:avLst/>
          </a:prstGeom>
          <a:solidFill>
            <a:srgbClr val="FF0000">
              <a:alpha val="20000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953000" y="3352800"/>
            <a:ext cx="1295400" cy="228600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6858000" cy="1143000"/>
          </a:xfrm>
        </p:spPr>
        <p:txBody>
          <a:bodyPr/>
          <a:lstStyle/>
          <a:p>
            <a:pPr algn="l"/>
            <a:r>
              <a:rPr lang="en-US" altLang="en-US" sz="4000">
                <a:ea typeface="ＭＳ Ｐゴシック" charset="-128"/>
              </a:rPr>
              <a:t>What does the target mean </a:t>
            </a:r>
            <a:br>
              <a:rPr lang="en-US" altLang="en-US" sz="4000">
                <a:ea typeface="ＭＳ Ｐゴシック" charset="-128"/>
              </a:rPr>
            </a:br>
            <a:r>
              <a:rPr lang="en-US" altLang="en-US" sz="4000" u="sng">
                <a:ea typeface="ＭＳ Ｐゴシック" charset="-128"/>
              </a:rPr>
              <a:t>to me</a:t>
            </a:r>
            <a:r>
              <a:rPr lang="en-US" altLang="en-US" sz="4000">
                <a:ea typeface="ＭＳ Ｐゴシック" charset="-128"/>
              </a:rPr>
              <a:t>?</a:t>
            </a:r>
            <a:endParaRPr lang="en-US" altLang="en-US">
              <a:ea typeface="ＭＳ Ｐゴシック" charset="-128"/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4343400"/>
            <a:ext cx="8763000" cy="2209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  <a:defRPr/>
            </a:pPr>
            <a:r>
              <a:rPr lang="en-US" sz="2400" b="1" dirty="0">
                <a:ea typeface="ＭＳ Ｐゴシック" charset="0"/>
                <a:cs typeface="ＭＳ Ｐゴシック" charset="0"/>
              </a:rPr>
              <a:t>Some of what the target means to me: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en-US" sz="2400" dirty="0">
                <a:ea typeface="ＭＳ Ｐゴシック" charset="0"/>
                <a:cs typeface="ＭＳ Ｐゴシック" charset="0"/>
              </a:rPr>
              <a:t>I want students to begin to build understanding how scientists work: </a:t>
            </a:r>
          </a:p>
          <a:p>
            <a:pPr>
              <a:lnSpc>
                <a:spcPct val="90000"/>
              </a:lnSpc>
              <a:defRPr/>
            </a:pPr>
            <a:r>
              <a:rPr lang="en-US" sz="2400" u="sng" dirty="0">
                <a:ea typeface="ＭＳ Ｐゴシック" charset="0"/>
                <a:cs typeface="ＭＳ Ｐゴシック" charset="0"/>
              </a:rPr>
              <a:t>how they develop questions</a:t>
            </a:r>
          </a:p>
          <a:p>
            <a:pPr>
              <a:lnSpc>
                <a:spcPct val="90000"/>
              </a:lnSpc>
              <a:defRPr/>
            </a:pPr>
            <a:r>
              <a:rPr lang="en-US" sz="2400" u="sng" dirty="0">
                <a:ea typeface="ＭＳ Ｐゴシック" charset="0"/>
                <a:cs typeface="ＭＳ Ｐゴシック" charset="0"/>
              </a:rPr>
              <a:t>how they develop investigations to answer their questions</a:t>
            </a:r>
          </a:p>
          <a:p>
            <a:pPr>
              <a:lnSpc>
                <a:spcPct val="90000"/>
              </a:lnSpc>
              <a:defRPr/>
            </a:pPr>
            <a:r>
              <a:rPr lang="en-US" sz="2400" u="sng" dirty="0">
                <a:ea typeface="ＭＳ Ｐゴシック" charset="0"/>
                <a:cs typeface="ＭＳ Ｐゴシック" charset="0"/>
              </a:rPr>
              <a:t>how mathematics can be used to help answer scientific questions</a:t>
            </a:r>
            <a:endParaRPr lang="en-US" sz="2000" u="sng" dirty="0"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buFontTx/>
              <a:buNone/>
              <a:defRPr/>
            </a:pPr>
            <a:endParaRPr lang="en-US" sz="2000" dirty="0"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buFontTx/>
              <a:buNone/>
              <a:defRPr/>
            </a:pPr>
            <a:endParaRPr lang="en-US" sz="1800" dirty="0"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buFontTx/>
              <a:buNone/>
              <a:defRPr/>
            </a:pPr>
            <a:endParaRPr lang="en-US" sz="2000" dirty="0">
              <a:solidFill>
                <a:srgbClr val="000066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defRPr/>
            </a:pPr>
            <a:endParaRPr lang="en-US" sz="2800" dirty="0">
              <a:ea typeface="ＭＳ Ｐゴシック" charset="0"/>
              <a:cs typeface="ＭＳ Ｐゴシック" charset="0"/>
            </a:endParaRPr>
          </a:p>
        </p:txBody>
      </p:sp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2800" y="3429000"/>
            <a:ext cx="1003300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90000" dir="5400000" sy="-100000" algn="bl" rotWithShape="0"/>
          </a:effectLst>
          <a:scene3d>
            <a:camera prst="orthographicFront"/>
            <a:lightRig rig="threePt" dir="t"/>
          </a:scene3d>
          <a:sp3d/>
        </p:spPr>
      </p:pic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152400" y="1905000"/>
            <a:ext cx="8991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en-US" sz="2000" smtClean="0">
                <a:solidFill>
                  <a:srgbClr val="2626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6-8 INQA Scientific inquiry involves asking and answering questions and comparing the answers with what scientists already know about the world.</a:t>
            </a:r>
            <a:endParaRPr lang="en-US" altLang="en-US" sz="2000" i="1" smtClean="0">
              <a:solidFill>
                <a:srgbClr val="2626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en-US" sz="2000" smtClean="0">
                <a:solidFill>
                  <a:srgbClr val="2626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6-8 INQB Different kinds of questions suggest different kinds of scientific investigations.   </a:t>
            </a: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en-US" sz="2000" smtClean="0">
                <a:solidFill>
                  <a:srgbClr val="2626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6-8 INQC  </a:t>
            </a:r>
            <a:r>
              <a:rPr lang="en-US" altLang="en-US" sz="2000" smtClean="0">
                <a:solidFill>
                  <a:srgbClr val="262699"/>
                </a:solidFill>
              </a:rPr>
              <a:t>Collecting, analyzing, and displaying data are essential aspects of all investigations</a:t>
            </a:r>
            <a:r>
              <a:rPr lang="en-US" altLang="en-US" sz="2000" smtClean="0">
                <a:solidFill>
                  <a:srgbClr val="2626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en-US" sz="200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….</a:t>
            </a:r>
            <a:r>
              <a:rPr lang="en-US" altLang="en-US" sz="180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endParaRPr lang="en-US" altLang="en-US" sz="1800" smtClean="0"/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endParaRPr lang="en-US" altLang="en-US" sz="2000" smtClean="0"/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endParaRPr lang="en-US" altLang="en-US" sz="1800" smtClean="0"/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endParaRPr lang="en-US" altLang="en-US" sz="200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endParaRPr lang="en-US" altLang="en-US" sz="2800" smtClean="0"/>
          </a:p>
        </p:txBody>
      </p:sp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0"/>
            <a:ext cx="24384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Long Range Planning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Know Your Content</a:t>
            </a:r>
          </a:p>
          <a:p>
            <a:pPr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Select Learning Targets</a:t>
            </a:r>
          </a:p>
          <a:p>
            <a:pPr>
              <a:defRPr/>
            </a:pP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  <a:cs typeface="ＭＳ Ｐゴシック" charset="0"/>
              </a:rPr>
              <a:t>Develop Assessments</a:t>
            </a:r>
            <a:r>
              <a:rPr lang="en-US" dirty="0">
                <a:ea typeface="ＭＳ Ｐゴシック" charset="0"/>
                <a:cs typeface="ＭＳ Ｐゴシック" charset="0"/>
              </a:rPr>
              <a:t> </a:t>
            </a:r>
            <a:r>
              <a:rPr lang="en-US" sz="1800" dirty="0">
                <a:ea typeface="ＭＳ Ｐゴシック" charset="0"/>
                <a:cs typeface="ＭＳ Ｐゴシック" charset="0"/>
              </a:rPr>
              <a:t>(</a:t>
            </a:r>
            <a:r>
              <a:rPr lang="en-US" sz="1800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a typeface="ＭＳ Ｐゴシック" charset="0"/>
                <a:cs typeface="ＭＳ Ｐゴシック" charset="0"/>
              </a:rPr>
              <a:t>LTs =&gt; Evidence =&gt; Assessments</a:t>
            </a:r>
            <a:r>
              <a:rPr lang="en-US" sz="1800" dirty="0">
                <a:ea typeface="ＭＳ Ｐゴシック" charset="0"/>
                <a:cs typeface="ＭＳ Ｐゴシック" charset="0"/>
              </a:rPr>
              <a:t>) </a:t>
            </a:r>
            <a:endParaRPr lang="en-US" dirty="0"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Select Instructional Activities</a:t>
            </a:r>
          </a:p>
          <a:p>
            <a:pPr algn="ctr"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Evaluate Quality and Equity of the Process.</a:t>
            </a:r>
          </a:p>
          <a:p>
            <a:pPr>
              <a:defRPr/>
            </a:pPr>
            <a:endParaRPr lang="en-US" dirty="0"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34819" name="Object 2"/>
          <p:cNvGraphicFramePr>
            <a:graphicFrameLocks noChangeAspect="1"/>
          </p:cNvGraphicFramePr>
          <p:nvPr/>
        </p:nvGraphicFramePr>
        <p:xfrm>
          <a:off x="3657600" y="5029200"/>
          <a:ext cx="1765300" cy="154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0" name="Document" r:id="rId3" imgW="2311111" imgH="2031746" progId="Word.Document.8">
                  <p:embed/>
                </p:oleObj>
              </mc:Choice>
              <mc:Fallback>
                <p:oleObj name="Document" r:id="rId3" imgW="2311111" imgH="2031746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5029200"/>
                        <a:ext cx="1765300" cy="1547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altLang="en-US">
                <a:latin typeface="Calibri" charset="0"/>
                <a:ea typeface="ＭＳ Ｐゴシック" charset="-128"/>
              </a:rPr>
              <a:t>How does a Grow Beast grow?</a:t>
            </a:r>
          </a:p>
        </p:txBody>
      </p:sp>
      <p:pic>
        <p:nvPicPr>
          <p:cNvPr id="5" name="Content Placeholder 7" descr="GrowDin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962400" y="1524000"/>
            <a:ext cx="3276599" cy="3276599"/>
          </a:xfrm>
          <a:prstGeom prst="roundRect">
            <a:avLst>
              <a:gd name="adj" fmla="val 16667"/>
            </a:avLst>
          </a:prstGeom>
          <a:noFill/>
          <a:ln w="9525">
            <a:noFill/>
            <a:miter lim="800000"/>
            <a:headEnd/>
            <a:tailEnd/>
          </a:ln>
          <a:effectLst>
            <a:outerShdw blurRad="76200" dist="114300" dir="708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5843" name="TextBox 5"/>
          <p:cNvSpPr txBox="1">
            <a:spLocks noChangeArrowheads="1"/>
          </p:cNvSpPr>
          <p:nvPr/>
        </p:nvSpPr>
        <p:spPr bwMode="auto">
          <a:xfrm>
            <a:off x="533400" y="1676400"/>
            <a:ext cx="24384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/>
              <a:t>Here is a context for a possible performance assessment 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81000" y="4648200"/>
            <a:ext cx="8763000" cy="2209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/>
            <a:ext uri="{91240B29-F687-4f45-9708-019B960494DF}"/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pitchFamily="-112" charset="-128"/>
                <a:cs typeface="ＭＳ Ｐゴシック" pitchFamily="-112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9pPr>
          </a:lstStyle>
          <a:p>
            <a:pPr>
              <a:lnSpc>
                <a:spcPct val="90000"/>
              </a:lnSpc>
              <a:buFontTx/>
              <a:buNone/>
              <a:defRPr/>
            </a:pPr>
            <a:endParaRPr lang="en-US" sz="2400" b="1" dirty="0" smtClean="0"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ea typeface="ＭＳ Ｐゴシック" charset="0"/>
                <a:cs typeface="ＭＳ Ｐゴシック" charset="0"/>
              </a:rPr>
              <a:t>I want students to begin to build understanding how scientists work: </a:t>
            </a:r>
          </a:p>
          <a:p>
            <a:pPr>
              <a:lnSpc>
                <a:spcPct val="90000"/>
              </a:lnSpc>
              <a:defRPr/>
            </a:pPr>
            <a:r>
              <a:rPr lang="en-US" sz="2400" u="sng" dirty="0" smtClean="0">
                <a:solidFill>
                  <a:schemeClr val="bg1">
                    <a:lumMod val="50000"/>
                  </a:schemeClr>
                </a:solidFill>
                <a:ea typeface="ＭＳ Ｐゴシック" charset="0"/>
                <a:cs typeface="ＭＳ Ｐゴシック" charset="0"/>
              </a:rPr>
              <a:t>how they develop questions</a:t>
            </a:r>
          </a:p>
          <a:p>
            <a:pPr>
              <a:lnSpc>
                <a:spcPct val="90000"/>
              </a:lnSpc>
              <a:defRPr/>
            </a:pPr>
            <a:r>
              <a:rPr lang="en-US" sz="2400" u="sng" dirty="0" smtClean="0">
                <a:solidFill>
                  <a:schemeClr val="bg1">
                    <a:lumMod val="50000"/>
                  </a:schemeClr>
                </a:solidFill>
                <a:ea typeface="ＭＳ Ｐゴシック" charset="0"/>
                <a:cs typeface="ＭＳ Ｐゴシック" charset="0"/>
              </a:rPr>
              <a:t>how they develop investigations to answer their questions</a:t>
            </a:r>
          </a:p>
          <a:p>
            <a:pPr>
              <a:lnSpc>
                <a:spcPct val="90000"/>
              </a:lnSpc>
              <a:defRPr/>
            </a:pPr>
            <a:r>
              <a:rPr lang="en-US" sz="2400" u="sng" dirty="0" smtClean="0">
                <a:solidFill>
                  <a:schemeClr val="bg1">
                    <a:lumMod val="50000"/>
                  </a:schemeClr>
                </a:solidFill>
                <a:ea typeface="ＭＳ Ｐゴシック" charset="0"/>
                <a:cs typeface="ＭＳ Ｐゴシック" charset="0"/>
              </a:rPr>
              <a:t>how mathematics can be used to help answer scientific questions</a:t>
            </a:r>
            <a:endParaRPr lang="en-US" sz="2000" u="sng" dirty="0" smtClean="0">
              <a:solidFill>
                <a:schemeClr val="bg1">
                  <a:lumMod val="50000"/>
                </a:schemeClr>
              </a:solidFill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buFontTx/>
              <a:buNone/>
              <a:defRPr/>
            </a:pPr>
            <a:endParaRPr lang="en-US" sz="2000" dirty="0" smtClean="0"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buFontTx/>
              <a:buNone/>
              <a:defRPr/>
            </a:pPr>
            <a:endParaRPr lang="en-US" sz="1800" dirty="0" smtClean="0"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buFontTx/>
              <a:buNone/>
              <a:defRPr/>
            </a:pPr>
            <a:endParaRPr lang="en-US" sz="2000" dirty="0" smtClean="0">
              <a:solidFill>
                <a:srgbClr val="000066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defRPr/>
            </a:pPr>
            <a:endParaRPr lang="en-US" sz="2800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Long Range Planning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Know Your Content</a:t>
            </a:r>
          </a:p>
          <a:p>
            <a:pPr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Select Learning Targets</a:t>
            </a:r>
          </a:p>
          <a:p>
            <a:pPr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Develop Assessments </a:t>
            </a:r>
            <a:r>
              <a:rPr lang="en-US" sz="1800" dirty="0">
                <a:ea typeface="ＭＳ Ｐゴシック" charset="0"/>
                <a:cs typeface="ＭＳ Ｐゴシック" charset="0"/>
              </a:rPr>
              <a:t>(</a:t>
            </a:r>
            <a:r>
              <a:rPr lang="en-US" sz="1800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a typeface="ＭＳ Ｐゴシック" charset="0"/>
                <a:cs typeface="ＭＳ Ｐゴシック" charset="0"/>
              </a:rPr>
              <a:t>LTs =&gt; Evidence =&gt; Assessments</a:t>
            </a:r>
            <a:r>
              <a:rPr lang="en-US" sz="1800" dirty="0">
                <a:ea typeface="ＭＳ Ｐゴシック" charset="0"/>
                <a:cs typeface="ＭＳ Ｐゴシック" charset="0"/>
              </a:rPr>
              <a:t>) </a:t>
            </a:r>
            <a:endParaRPr lang="en-US" dirty="0"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  <a:cs typeface="ＭＳ Ｐゴシック" charset="0"/>
              </a:rPr>
              <a:t>Select Instructional Activities</a:t>
            </a:r>
            <a:endParaRPr lang="en-US" dirty="0">
              <a:ea typeface="ＭＳ Ｐゴシック" charset="0"/>
              <a:cs typeface="ＭＳ Ｐゴシック" charset="0"/>
            </a:endParaRPr>
          </a:p>
          <a:p>
            <a:pPr algn="ctr"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Evaluate Quality and Equity of the Process.</a:t>
            </a:r>
          </a:p>
          <a:p>
            <a:pPr>
              <a:defRPr/>
            </a:pPr>
            <a:endParaRPr lang="en-US" dirty="0"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36867" name="Object 2"/>
          <p:cNvGraphicFramePr>
            <a:graphicFrameLocks noChangeAspect="1"/>
          </p:cNvGraphicFramePr>
          <p:nvPr/>
        </p:nvGraphicFramePr>
        <p:xfrm>
          <a:off x="3657600" y="5029200"/>
          <a:ext cx="1765300" cy="154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68" name="Document" r:id="rId3" imgW="2311111" imgH="2031746" progId="Word.Document.8">
                  <p:embed/>
                </p:oleObj>
              </mc:Choice>
              <mc:Fallback>
                <p:oleObj name="Document" r:id="rId3" imgW="2311111" imgH="2031746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5029200"/>
                        <a:ext cx="1765300" cy="1547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The Floating Candle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2819400" y="1219200"/>
            <a:ext cx="5486400" cy="35814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z="2800">
                <a:ea typeface="ＭＳ Ｐゴシック" charset="-128"/>
              </a:rPr>
              <a:t>I wonder:</a:t>
            </a:r>
          </a:p>
          <a:p>
            <a:r>
              <a:rPr lang="en-US" altLang="en-US" sz="2400">
                <a:ea typeface="ＭＳ Ｐゴシック" charset="-128"/>
              </a:rPr>
              <a:t>How much remains above water?</a:t>
            </a:r>
          </a:p>
        </p:txBody>
      </p:sp>
      <p:grpSp>
        <p:nvGrpSpPr>
          <p:cNvPr id="37891" name="Group 4"/>
          <p:cNvGrpSpPr>
            <a:grpSpLocks/>
          </p:cNvGrpSpPr>
          <p:nvPr/>
        </p:nvGrpSpPr>
        <p:grpSpPr bwMode="auto">
          <a:xfrm>
            <a:off x="976313" y="1828800"/>
            <a:ext cx="1393825" cy="4187825"/>
            <a:chOff x="615" y="1152"/>
            <a:chExt cx="878" cy="2638"/>
          </a:xfrm>
        </p:grpSpPr>
        <p:sp>
          <p:nvSpPr>
            <p:cNvPr id="37900" name="Arc 5"/>
            <p:cNvSpPr>
              <a:spLocks/>
            </p:cNvSpPr>
            <p:nvPr/>
          </p:nvSpPr>
          <p:spPr bwMode="auto">
            <a:xfrm>
              <a:off x="1054" y="1698"/>
              <a:ext cx="439" cy="10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1" name="Arc 6"/>
            <p:cNvSpPr>
              <a:spLocks/>
            </p:cNvSpPr>
            <p:nvPr/>
          </p:nvSpPr>
          <p:spPr bwMode="auto">
            <a:xfrm>
              <a:off x="1047" y="1711"/>
              <a:ext cx="432" cy="102"/>
            </a:xfrm>
            <a:custGeom>
              <a:avLst/>
              <a:gdLst>
                <a:gd name="T0" fmla="*/ 0 w 21598"/>
                <a:gd name="T1" fmla="*/ 0 h 21600"/>
                <a:gd name="T2" fmla="*/ 0 w 21598"/>
                <a:gd name="T3" fmla="*/ 0 h 21600"/>
                <a:gd name="T4" fmla="*/ 0 w 21598"/>
                <a:gd name="T5" fmla="*/ 0 h 21600"/>
                <a:gd name="T6" fmla="*/ 0 60000 65536"/>
                <a:gd name="T7" fmla="*/ 0 60000 65536"/>
                <a:gd name="T8" fmla="*/ 0 60000 65536"/>
                <a:gd name="T9" fmla="*/ 0 w 21598"/>
                <a:gd name="T10" fmla="*/ 0 h 21600"/>
                <a:gd name="T11" fmla="*/ 21598 w 21598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598" h="21600" fill="none" extrusionOk="0">
                  <a:moveTo>
                    <a:pt x="-1" y="0"/>
                  </a:moveTo>
                  <a:cubicBezTo>
                    <a:pt x="11846" y="0"/>
                    <a:pt x="21482" y="9541"/>
                    <a:pt x="21598" y="21387"/>
                  </a:cubicBezTo>
                </a:path>
                <a:path w="21598" h="21600" stroke="0" extrusionOk="0">
                  <a:moveTo>
                    <a:pt x="-1" y="0"/>
                  </a:moveTo>
                  <a:cubicBezTo>
                    <a:pt x="11846" y="0"/>
                    <a:pt x="21482" y="9541"/>
                    <a:pt x="21598" y="21387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2" name="Arc 7"/>
            <p:cNvSpPr>
              <a:spLocks/>
            </p:cNvSpPr>
            <p:nvPr/>
          </p:nvSpPr>
          <p:spPr bwMode="auto">
            <a:xfrm>
              <a:off x="1385" y="1522"/>
              <a:ext cx="108" cy="426"/>
            </a:xfrm>
            <a:custGeom>
              <a:avLst/>
              <a:gdLst>
                <a:gd name="T0" fmla="*/ 0 w 21599"/>
                <a:gd name="T1" fmla="*/ 0 h 21600"/>
                <a:gd name="T2" fmla="*/ 0 w 21599"/>
                <a:gd name="T3" fmla="*/ 0 h 21600"/>
                <a:gd name="T4" fmla="*/ 0 w 21599"/>
                <a:gd name="T5" fmla="*/ 0 h 21600"/>
                <a:gd name="T6" fmla="*/ 0 60000 65536"/>
                <a:gd name="T7" fmla="*/ 0 60000 65536"/>
                <a:gd name="T8" fmla="*/ 0 60000 65536"/>
                <a:gd name="T9" fmla="*/ 0 w 21599"/>
                <a:gd name="T10" fmla="*/ 0 h 21600"/>
                <a:gd name="T11" fmla="*/ 21599 w 21599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599" h="21600" fill="none" extrusionOk="0">
                  <a:moveTo>
                    <a:pt x="-1" y="0"/>
                  </a:moveTo>
                  <a:cubicBezTo>
                    <a:pt x="11909" y="0"/>
                    <a:pt x="21572" y="9640"/>
                    <a:pt x="21599" y="21549"/>
                  </a:cubicBezTo>
                </a:path>
                <a:path w="21599" h="21600" stroke="0" extrusionOk="0">
                  <a:moveTo>
                    <a:pt x="-1" y="0"/>
                  </a:moveTo>
                  <a:cubicBezTo>
                    <a:pt x="11909" y="0"/>
                    <a:pt x="21572" y="9640"/>
                    <a:pt x="21599" y="21549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3" name="Arc 8"/>
            <p:cNvSpPr>
              <a:spLocks/>
            </p:cNvSpPr>
            <p:nvPr/>
          </p:nvSpPr>
          <p:spPr bwMode="auto">
            <a:xfrm>
              <a:off x="616" y="1523"/>
              <a:ext cx="101" cy="418"/>
            </a:xfrm>
            <a:custGeom>
              <a:avLst/>
              <a:gdLst>
                <a:gd name="T0" fmla="*/ 0 w 21599"/>
                <a:gd name="T1" fmla="*/ 0 h 21598"/>
                <a:gd name="T2" fmla="*/ 0 w 21599"/>
                <a:gd name="T3" fmla="*/ 0 h 21598"/>
                <a:gd name="T4" fmla="*/ 0 w 21599"/>
                <a:gd name="T5" fmla="*/ 0 h 21598"/>
                <a:gd name="T6" fmla="*/ 0 60000 65536"/>
                <a:gd name="T7" fmla="*/ 0 60000 65536"/>
                <a:gd name="T8" fmla="*/ 0 60000 65536"/>
                <a:gd name="T9" fmla="*/ 0 w 21599"/>
                <a:gd name="T10" fmla="*/ 0 h 21598"/>
                <a:gd name="T11" fmla="*/ 21599 w 21599"/>
                <a:gd name="T12" fmla="*/ 21598 h 2159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599" h="21598" fill="none" extrusionOk="0">
                  <a:moveTo>
                    <a:pt x="-1" y="21546"/>
                  </a:moveTo>
                  <a:cubicBezTo>
                    <a:pt x="26" y="9720"/>
                    <a:pt x="9560" y="115"/>
                    <a:pt x="21385" y="-1"/>
                  </a:cubicBezTo>
                </a:path>
                <a:path w="21599" h="21598" stroke="0" extrusionOk="0">
                  <a:moveTo>
                    <a:pt x="-1" y="21546"/>
                  </a:moveTo>
                  <a:cubicBezTo>
                    <a:pt x="26" y="9720"/>
                    <a:pt x="9560" y="115"/>
                    <a:pt x="21385" y="-1"/>
                  </a:cubicBezTo>
                  <a:lnTo>
                    <a:pt x="21599" y="21598"/>
                  </a:lnTo>
                  <a:lnTo>
                    <a:pt x="-1" y="21546"/>
                  </a:lnTo>
                  <a:close/>
                </a:path>
              </a:pathLst>
            </a:cu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4" name="Arc 9"/>
            <p:cNvSpPr>
              <a:spLocks/>
            </p:cNvSpPr>
            <p:nvPr/>
          </p:nvSpPr>
          <p:spPr bwMode="auto">
            <a:xfrm>
              <a:off x="878" y="1657"/>
              <a:ext cx="264" cy="291"/>
            </a:xfrm>
            <a:custGeom>
              <a:avLst/>
              <a:gdLst>
                <a:gd name="T0" fmla="*/ 0 w 21680"/>
                <a:gd name="T1" fmla="*/ 0 h 21600"/>
                <a:gd name="T2" fmla="*/ 0 w 21680"/>
                <a:gd name="T3" fmla="*/ 0 h 21600"/>
                <a:gd name="T4" fmla="*/ 0 w 2168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80"/>
                <a:gd name="T10" fmla="*/ 0 h 21600"/>
                <a:gd name="T11" fmla="*/ 21680 w 216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80" h="21600" fill="none" extrusionOk="0">
                  <a:moveTo>
                    <a:pt x="-1" y="0"/>
                  </a:moveTo>
                  <a:cubicBezTo>
                    <a:pt x="26" y="0"/>
                    <a:pt x="53" y="-1"/>
                    <a:pt x="81" y="0"/>
                  </a:cubicBezTo>
                  <a:cubicBezTo>
                    <a:pt x="11981" y="0"/>
                    <a:pt x="21640" y="9625"/>
                    <a:pt x="21680" y="21525"/>
                  </a:cubicBezTo>
                </a:path>
                <a:path w="21680" h="21600" stroke="0" extrusionOk="0">
                  <a:moveTo>
                    <a:pt x="-1" y="0"/>
                  </a:moveTo>
                  <a:cubicBezTo>
                    <a:pt x="26" y="0"/>
                    <a:pt x="53" y="-1"/>
                    <a:pt x="81" y="0"/>
                  </a:cubicBezTo>
                  <a:cubicBezTo>
                    <a:pt x="11981" y="0"/>
                    <a:pt x="21640" y="9625"/>
                    <a:pt x="21680" y="21525"/>
                  </a:cubicBezTo>
                  <a:lnTo>
                    <a:pt x="81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5" name="Freeform 10"/>
            <p:cNvSpPr>
              <a:spLocks/>
            </p:cNvSpPr>
            <p:nvPr/>
          </p:nvSpPr>
          <p:spPr bwMode="auto">
            <a:xfrm>
              <a:off x="615" y="1941"/>
              <a:ext cx="270" cy="297"/>
            </a:xfrm>
            <a:custGeom>
              <a:avLst/>
              <a:gdLst>
                <a:gd name="T0" fmla="*/ 270 w 270"/>
                <a:gd name="T1" fmla="*/ 297 h 297"/>
                <a:gd name="T2" fmla="*/ 230 w 270"/>
                <a:gd name="T3" fmla="*/ 297 h 297"/>
                <a:gd name="T4" fmla="*/ 189 w 270"/>
                <a:gd name="T5" fmla="*/ 283 h 297"/>
                <a:gd name="T6" fmla="*/ 149 w 270"/>
                <a:gd name="T7" fmla="*/ 270 h 297"/>
                <a:gd name="T8" fmla="*/ 122 w 270"/>
                <a:gd name="T9" fmla="*/ 243 h 297"/>
                <a:gd name="T10" fmla="*/ 95 w 270"/>
                <a:gd name="T11" fmla="*/ 216 h 297"/>
                <a:gd name="T12" fmla="*/ 68 w 270"/>
                <a:gd name="T13" fmla="*/ 189 h 297"/>
                <a:gd name="T14" fmla="*/ 41 w 270"/>
                <a:gd name="T15" fmla="*/ 162 h 297"/>
                <a:gd name="T16" fmla="*/ 27 w 270"/>
                <a:gd name="T17" fmla="*/ 135 h 297"/>
                <a:gd name="T18" fmla="*/ 14 w 270"/>
                <a:gd name="T19" fmla="*/ 94 h 297"/>
                <a:gd name="T20" fmla="*/ 0 w 270"/>
                <a:gd name="T21" fmla="*/ 54 h 297"/>
                <a:gd name="T22" fmla="*/ 0 w 270"/>
                <a:gd name="T23" fmla="*/ 13 h 297"/>
                <a:gd name="T24" fmla="*/ 0 w 270"/>
                <a:gd name="T25" fmla="*/ 0 h 29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70"/>
                <a:gd name="T40" fmla="*/ 0 h 297"/>
                <a:gd name="T41" fmla="*/ 270 w 270"/>
                <a:gd name="T42" fmla="*/ 297 h 29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70" h="297">
                  <a:moveTo>
                    <a:pt x="270" y="297"/>
                  </a:moveTo>
                  <a:lnTo>
                    <a:pt x="230" y="297"/>
                  </a:lnTo>
                  <a:lnTo>
                    <a:pt x="189" y="283"/>
                  </a:lnTo>
                  <a:lnTo>
                    <a:pt x="149" y="270"/>
                  </a:lnTo>
                  <a:lnTo>
                    <a:pt x="122" y="243"/>
                  </a:lnTo>
                  <a:lnTo>
                    <a:pt x="95" y="216"/>
                  </a:lnTo>
                  <a:lnTo>
                    <a:pt x="68" y="189"/>
                  </a:lnTo>
                  <a:lnTo>
                    <a:pt x="41" y="162"/>
                  </a:lnTo>
                  <a:lnTo>
                    <a:pt x="27" y="135"/>
                  </a:lnTo>
                  <a:lnTo>
                    <a:pt x="14" y="94"/>
                  </a:lnTo>
                  <a:lnTo>
                    <a:pt x="0" y="54"/>
                  </a:lnTo>
                  <a:lnTo>
                    <a:pt x="0" y="13"/>
                  </a:lnTo>
                  <a:lnTo>
                    <a:pt x="0" y="0"/>
                  </a:lnTo>
                </a:path>
              </a:pathLst>
            </a:cu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6" name="Freeform 11"/>
            <p:cNvSpPr>
              <a:spLocks/>
            </p:cNvSpPr>
            <p:nvPr/>
          </p:nvSpPr>
          <p:spPr bwMode="auto">
            <a:xfrm>
              <a:off x="1223" y="1941"/>
              <a:ext cx="270" cy="297"/>
            </a:xfrm>
            <a:custGeom>
              <a:avLst/>
              <a:gdLst>
                <a:gd name="T0" fmla="*/ 0 w 270"/>
                <a:gd name="T1" fmla="*/ 297 h 297"/>
                <a:gd name="T2" fmla="*/ 40 w 270"/>
                <a:gd name="T3" fmla="*/ 297 h 297"/>
                <a:gd name="T4" fmla="*/ 67 w 270"/>
                <a:gd name="T5" fmla="*/ 283 h 297"/>
                <a:gd name="T6" fmla="*/ 108 w 270"/>
                <a:gd name="T7" fmla="*/ 270 h 297"/>
                <a:gd name="T8" fmla="*/ 135 w 270"/>
                <a:gd name="T9" fmla="*/ 243 h 297"/>
                <a:gd name="T10" fmla="*/ 162 w 270"/>
                <a:gd name="T11" fmla="*/ 216 h 297"/>
                <a:gd name="T12" fmla="*/ 189 w 270"/>
                <a:gd name="T13" fmla="*/ 189 h 297"/>
                <a:gd name="T14" fmla="*/ 216 w 270"/>
                <a:gd name="T15" fmla="*/ 162 h 297"/>
                <a:gd name="T16" fmla="*/ 243 w 270"/>
                <a:gd name="T17" fmla="*/ 135 h 297"/>
                <a:gd name="T18" fmla="*/ 256 w 270"/>
                <a:gd name="T19" fmla="*/ 94 h 297"/>
                <a:gd name="T20" fmla="*/ 256 w 270"/>
                <a:gd name="T21" fmla="*/ 54 h 297"/>
                <a:gd name="T22" fmla="*/ 270 w 270"/>
                <a:gd name="T23" fmla="*/ 13 h 297"/>
                <a:gd name="T24" fmla="*/ 270 w 270"/>
                <a:gd name="T25" fmla="*/ 0 h 29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70"/>
                <a:gd name="T40" fmla="*/ 0 h 297"/>
                <a:gd name="T41" fmla="*/ 270 w 270"/>
                <a:gd name="T42" fmla="*/ 297 h 29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70" h="297">
                  <a:moveTo>
                    <a:pt x="0" y="297"/>
                  </a:moveTo>
                  <a:lnTo>
                    <a:pt x="40" y="297"/>
                  </a:lnTo>
                  <a:lnTo>
                    <a:pt x="67" y="283"/>
                  </a:lnTo>
                  <a:lnTo>
                    <a:pt x="108" y="270"/>
                  </a:lnTo>
                  <a:lnTo>
                    <a:pt x="135" y="243"/>
                  </a:lnTo>
                  <a:lnTo>
                    <a:pt x="162" y="216"/>
                  </a:lnTo>
                  <a:lnTo>
                    <a:pt x="189" y="189"/>
                  </a:lnTo>
                  <a:lnTo>
                    <a:pt x="216" y="162"/>
                  </a:lnTo>
                  <a:lnTo>
                    <a:pt x="243" y="135"/>
                  </a:lnTo>
                  <a:lnTo>
                    <a:pt x="256" y="94"/>
                  </a:lnTo>
                  <a:lnTo>
                    <a:pt x="256" y="54"/>
                  </a:lnTo>
                  <a:lnTo>
                    <a:pt x="270" y="13"/>
                  </a:lnTo>
                  <a:lnTo>
                    <a:pt x="270" y="0"/>
                  </a:lnTo>
                </a:path>
              </a:pathLst>
            </a:cu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7" name="Line 12"/>
            <p:cNvSpPr>
              <a:spLocks noChangeShapeType="1"/>
            </p:cNvSpPr>
            <p:nvPr/>
          </p:nvSpPr>
          <p:spPr bwMode="auto">
            <a:xfrm>
              <a:off x="872" y="2238"/>
              <a:ext cx="1" cy="1404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8" name="Line 13"/>
            <p:cNvSpPr>
              <a:spLocks noChangeShapeType="1"/>
            </p:cNvSpPr>
            <p:nvPr/>
          </p:nvSpPr>
          <p:spPr bwMode="auto">
            <a:xfrm>
              <a:off x="1209" y="2224"/>
              <a:ext cx="1" cy="1418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9" name="Oval 14"/>
            <p:cNvSpPr>
              <a:spLocks noChangeArrowheads="1"/>
            </p:cNvSpPr>
            <p:nvPr/>
          </p:nvSpPr>
          <p:spPr bwMode="auto">
            <a:xfrm>
              <a:off x="642" y="3520"/>
              <a:ext cx="797" cy="270"/>
            </a:xfrm>
            <a:prstGeom prst="ellips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37910" name="Arc 15"/>
            <p:cNvSpPr>
              <a:spLocks/>
            </p:cNvSpPr>
            <p:nvPr/>
          </p:nvSpPr>
          <p:spPr bwMode="auto">
            <a:xfrm>
              <a:off x="1061" y="1711"/>
              <a:ext cx="432" cy="102"/>
            </a:xfrm>
            <a:custGeom>
              <a:avLst/>
              <a:gdLst>
                <a:gd name="T0" fmla="*/ 0 w 21598"/>
                <a:gd name="T1" fmla="*/ 0 h 21600"/>
                <a:gd name="T2" fmla="*/ 0 w 21598"/>
                <a:gd name="T3" fmla="*/ 0 h 21600"/>
                <a:gd name="T4" fmla="*/ 0 w 21598"/>
                <a:gd name="T5" fmla="*/ 0 h 21600"/>
                <a:gd name="T6" fmla="*/ 0 60000 65536"/>
                <a:gd name="T7" fmla="*/ 0 60000 65536"/>
                <a:gd name="T8" fmla="*/ 0 60000 65536"/>
                <a:gd name="T9" fmla="*/ 0 w 21598"/>
                <a:gd name="T10" fmla="*/ 0 h 21600"/>
                <a:gd name="T11" fmla="*/ 21598 w 21598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598" h="21600" fill="none" extrusionOk="0">
                  <a:moveTo>
                    <a:pt x="-1" y="0"/>
                  </a:moveTo>
                  <a:cubicBezTo>
                    <a:pt x="11846" y="0"/>
                    <a:pt x="21482" y="9541"/>
                    <a:pt x="21598" y="21387"/>
                  </a:cubicBezTo>
                </a:path>
                <a:path w="21598" h="21600" stroke="0" extrusionOk="0">
                  <a:moveTo>
                    <a:pt x="-1" y="0"/>
                  </a:moveTo>
                  <a:cubicBezTo>
                    <a:pt x="11846" y="0"/>
                    <a:pt x="21482" y="9541"/>
                    <a:pt x="21598" y="21387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11" name="Freeform 16"/>
            <p:cNvSpPr>
              <a:spLocks/>
            </p:cNvSpPr>
            <p:nvPr/>
          </p:nvSpPr>
          <p:spPr bwMode="auto">
            <a:xfrm>
              <a:off x="629" y="1711"/>
              <a:ext cx="432" cy="95"/>
            </a:xfrm>
            <a:custGeom>
              <a:avLst/>
              <a:gdLst>
                <a:gd name="T0" fmla="*/ 432 w 432"/>
                <a:gd name="T1" fmla="*/ 0 h 95"/>
                <a:gd name="T2" fmla="*/ 391 w 432"/>
                <a:gd name="T3" fmla="*/ 0 h 95"/>
                <a:gd name="T4" fmla="*/ 351 w 432"/>
                <a:gd name="T5" fmla="*/ 0 h 95"/>
                <a:gd name="T6" fmla="*/ 324 w 432"/>
                <a:gd name="T7" fmla="*/ 14 h 95"/>
                <a:gd name="T8" fmla="*/ 283 w 432"/>
                <a:gd name="T9" fmla="*/ 14 h 95"/>
                <a:gd name="T10" fmla="*/ 256 w 432"/>
                <a:gd name="T11" fmla="*/ 14 h 95"/>
                <a:gd name="T12" fmla="*/ 216 w 432"/>
                <a:gd name="T13" fmla="*/ 14 h 95"/>
                <a:gd name="T14" fmla="*/ 189 w 432"/>
                <a:gd name="T15" fmla="*/ 27 h 95"/>
                <a:gd name="T16" fmla="*/ 148 w 432"/>
                <a:gd name="T17" fmla="*/ 27 h 95"/>
                <a:gd name="T18" fmla="*/ 121 w 432"/>
                <a:gd name="T19" fmla="*/ 27 h 95"/>
                <a:gd name="T20" fmla="*/ 94 w 432"/>
                <a:gd name="T21" fmla="*/ 41 h 95"/>
                <a:gd name="T22" fmla="*/ 81 w 432"/>
                <a:gd name="T23" fmla="*/ 41 h 95"/>
                <a:gd name="T24" fmla="*/ 54 w 432"/>
                <a:gd name="T25" fmla="*/ 54 h 95"/>
                <a:gd name="T26" fmla="*/ 40 w 432"/>
                <a:gd name="T27" fmla="*/ 68 h 95"/>
                <a:gd name="T28" fmla="*/ 27 w 432"/>
                <a:gd name="T29" fmla="*/ 68 h 95"/>
                <a:gd name="T30" fmla="*/ 13 w 432"/>
                <a:gd name="T31" fmla="*/ 81 h 95"/>
                <a:gd name="T32" fmla="*/ 0 w 432"/>
                <a:gd name="T33" fmla="*/ 81 h 95"/>
                <a:gd name="T34" fmla="*/ 0 w 432"/>
                <a:gd name="T35" fmla="*/ 95 h 95"/>
                <a:gd name="T36" fmla="*/ 0 w 432"/>
                <a:gd name="T37" fmla="*/ 95 h 9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32"/>
                <a:gd name="T58" fmla="*/ 0 h 95"/>
                <a:gd name="T59" fmla="*/ 432 w 432"/>
                <a:gd name="T60" fmla="*/ 95 h 9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32" h="95">
                  <a:moveTo>
                    <a:pt x="432" y="0"/>
                  </a:moveTo>
                  <a:lnTo>
                    <a:pt x="391" y="0"/>
                  </a:lnTo>
                  <a:lnTo>
                    <a:pt x="351" y="0"/>
                  </a:lnTo>
                  <a:lnTo>
                    <a:pt x="324" y="14"/>
                  </a:lnTo>
                  <a:lnTo>
                    <a:pt x="283" y="14"/>
                  </a:lnTo>
                  <a:lnTo>
                    <a:pt x="256" y="14"/>
                  </a:lnTo>
                  <a:lnTo>
                    <a:pt x="216" y="14"/>
                  </a:lnTo>
                  <a:lnTo>
                    <a:pt x="189" y="27"/>
                  </a:lnTo>
                  <a:lnTo>
                    <a:pt x="148" y="27"/>
                  </a:lnTo>
                  <a:lnTo>
                    <a:pt x="121" y="27"/>
                  </a:lnTo>
                  <a:lnTo>
                    <a:pt x="94" y="41"/>
                  </a:lnTo>
                  <a:lnTo>
                    <a:pt x="81" y="41"/>
                  </a:lnTo>
                  <a:lnTo>
                    <a:pt x="54" y="54"/>
                  </a:lnTo>
                  <a:lnTo>
                    <a:pt x="40" y="68"/>
                  </a:lnTo>
                  <a:lnTo>
                    <a:pt x="27" y="68"/>
                  </a:lnTo>
                  <a:lnTo>
                    <a:pt x="13" y="81"/>
                  </a:lnTo>
                  <a:lnTo>
                    <a:pt x="0" y="81"/>
                  </a:lnTo>
                  <a:lnTo>
                    <a:pt x="0" y="95"/>
                  </a:lnTo>
                </a:path>
              </a:pathLst>
            </a:cu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12" name="Rectangle 17"/>
            <p:cNvSpPr>
              <a:spLocks noChangeArrowheads="1"/>
            </p:cNvSpPr>
            <p:nvPr/>
          </p:nvSpPr>
          <p:spPr bwMode="auto">
            <a:xfrm>
              <a:off x="912" y="1536"/>
              <a:ext cx="270" cy="1849"/>
            </a:xfrm>
            <a:prstGeom prst="rect">
              <a:avLst/>
            </a:prstGeom>
            <a:solidFill>
              <a:srgbClr val="FF0000"/>
            </a:solidFill>
            <a:ln w="317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37913" name="Freeform 18"/>
            <p:cNvSpPr>
              <a:spLocks/>
            </p:cNvSpPr>
            <p:nvPr/>
          </p:nvSpPr>
          <p:spPr bwMode="auto">
            <a:xfrm>
              <a:off x="615" y="1806"/>
              <a:ext cx="432" cy="94"/>
            </a:xfrm>
            <a:custGeom>
              <a:avLst/>
              <a:gdLst>
                <a:gd name="T0" fmla="*/ 432 w 432"/>
                <a:gd name="T1" fmla="*/ 94 h 94"/>
                <a:gd name="T2" fmla="*/ 405 w 432"/>
                <a:gd name="T3" fmla="*/ 94 h 94"/>
                <a:gd name="T4" fmla="*/ 365 w 432"/>
                <a:gd name="T5" fmla="*/ 94 h 94"/>
                <a:gd name="T6" fmla="*/ 324 w 432"/>
                <a:gd name="T7" fmla="*/ 81 h 94"/>
                <a:gd name="T8" fmla="*/ 284 w 432"/>
                <a:gd name="T9" fmla="*/ 81 h 94"/>
                <a:gd name="T10" fmla="*/ 257 w 432"/>
                <a:gd name="T11" fmla="*/ 81 h 94"/>
                <a:gd name="T12" fmla="*/ 216 w 432"/>
                <a:gd name="T13" fmla="*/ 81 h 94"/>
                <a:gd name="T14" fmla="*/ 189 w 432"/>
                <a:gd name="T15" fmla="*/ 67 h 94"/>
                <a:gd name="T16" fmla="*/ 162 w 432"/>
                <a:gd name="T17" fmla="*/ 67 h 94"/>
                <a:gd name="T18" fmla="*/ 135 w 432"/>
                <a:gd name="T19" fmla="*/ 67 h 94"/>
                <a:gd name="T20" fmla="*/ 108 w 432"/>
                <a:gd name="T21" fmla="*/ 54 h 94"/>
                <a:gd name="T22" fmla="*/ 81 w 432"/>
                <a:gd name="T23" fmla="*/ 54 h 94"/>
                <a:gd name="T24" fmla="*/ 68 w 432"/>
                <a:gd name="T25" fmla="*/ 40 h 94"/>
                <a:gd name="T26" fmla="*/ 41 w 432"/>
                <a:gd name="T27" fmla="*/ 27 h 94"/>
                <a:gd name="T28" fmla="*/ 27 w 432"/>
                <a:gd name="T29" fmla="*/ 27 h 94"/>
                <a:gd name="T30" fmla="*/ 14 w 432"/>
                <a:gd name="T31" fmla="*/ 13 h 94"/>
                <a:gd name="T32" fmla="*/ 14 w 432"/>
                <a:gd name="T33" fmla="*/ 13 h 94"/>
                <a:gd name="T34" fmla="*/ 0 w 432"/>
                <a:gd name="T35" fmla="*/ 0 h 94"/>
                <a:gd name="T36" fmla="*/ 0 w 432"/>
                <a:gd name="T37" fmla="*/ 0 h 9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32"/>
                <a:gd name="T58" fmla="*/ 0 h 94"/>
                <a:gd name="T59" fmla="*/ 432 w 432"/>
                <a:gd name="T60" fmla="*/ 94 h 9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32" h="94">
                  <a:moveTo>
                    <a:pt x="432" y="94"/>
                  </a:moveTo>
                  <a:lnTo>
                    <a:pt x="405" y="94"/>
                  </a:lnTo>
                  <a:lnTo>
                    <a:pt x="365" y="94"/>
                  </a:lnTo>
                  <a:lnTo>
                    <a:pt x="324" y="81"/>
                  </a:lnTo>
                  <a:lnTo>
                    <a:pt x="284" y="81"/>
                  </a:lnTo>
                  <a:lnTo>
                    <a:pt x="257" y="81"/>
                  </a:lnTo>
                  <a:lnTo>
                    <a:pt x="216" y="81"/>
                  </a:lnTo>
                  <a:lnTo>
                    <a:pt x="189" y="67"/>
                  </a:lnTo>
                  <a:lnTo>
                    <a:pt x="162" y="67"/>
                  </a:lnTo>
                  <a:lnTo>
                    <a:pt x="135" y="67"/>
                  </a:lnTo>
                  <a:lnTo>
                    <a:pt x="108" y="54"/>
                  </a:lnTo>
                  <a:lnTo>
                    <a:pt x="81" y="54"/>
                  </a:lnTo>
                  <a:lnTo>
                    <a:pt x="68" y="40"/>
                  </a:lnTo>
                  <a:lnTo>
                    <a:pt x="41" y="27"/>
                  </a:lnTo>
                  <a:lnTo>
                    <a:pt x="27" y="27"/>
                  </a:lnTo>
                  <a:lnTo>
                    <a:pt x="14" y="13"/>
                  </a:lnTo>
                  <a:lnTo>
                    <a:pt x="0" y="0"/>
                  </a:lnTo>
                </a:path>
              </a:pathLst>
            </a:cu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14" name="Freeform 19"/>
            <p:cNvSpPr>
              <a:spLocks/>
            </p:cNvSpPr>
            <p:nvPr/>
          </p:nvSpPr>
          <p:spPr bwMode="auto">
            <a:xfrm>
              <a:off x="1047" y="1806"/>
              <a:ext cx="446" cy="94"/>
            </a:xfrm>
            <a:custGeom>
              <a:avLst/>
              <a:gdLst>
                <a:gd name="T0" fmla="*/ 0 w 446"/>
                <a:gd name="T1" fmla="*/ 94 h 94"/>
                <a:gd name="T2" fmla="*/ 41 w 446"/>
                <a:gd name="T3" fmla="*/ 94 h 94"/>
                <a:gd name="T4" fmla="*/ 81 w 446"/>
                <a:gd name="T5" fmla="*/ 94 h 94"/>
                <a:gd name="T6" fmla="*/ 122 w 446"/>
                <a:gd name="T7" fmla="*/ 94 h 94"/>
                <a:gd name="T8" fmla="*/ 149 w 446"/>
                <a:gd name="T9" fmla="*/ 94 h 94"/>
                <a:gd name="T10" fmla="*/ 189 w 446"/>
                <a:gd name="T11" fmla="*/ 94 h 94"/>
                <a:gd name="T12" fmla="*/ 230 w 446"/>
                <a:gd name="T13" fmla="*/ 81 h 94"/>
                <a:gd name="T14" fmla="*/ 257 w 446"/>
                <a:gd name="T15" fmla="*/ 81 h 94"/>
                <a:gd name="T16" fmla="*/ 284 w 446"/>
                <a:gd name="T17" fmla="*/ 67 h 94"/>
                <a:gd name="T18" fmla="*/ 311 w 446"/>
                <a:gd name="T19" fmla="*/ 67 h 94"/>
                <a:gd name="T20" fmla="*/ 338 w 446"/>
                <a:gd name="T21" fmla="*/ 67 h 94"/>
                <a:gd name="T22" fmla="*/ 365 w 446"/>
                <a:gd name="T23" fmla="*/ 54 h 94"/>
                <a:gd name="T24" fmla="*/ 378 w 446"/>
                <a:gd name="T25" fmla="*/ 40 h 94"/>
                <a:gd name="T26" fmla="*/ 405 w 446"/>
                <a:gd name="T27" fmla="*/ 40 h 94"/>
                <a:gd name="T28" fmla="*/ 419 w 446"/>
                <a:gd name="T29" fmla="*/ 27 h 94"/>
                <a:gd name="T30" fmla="*/ 432 w 446"/>
                <a:gd name="T31" fmla="*/ 27 h 94"/>
                <a:gd name="T32" fmla="*/ 432 w 446"/>
                <a:gd name="T33" fmla="*/ 13 h 94"/>
                <a:gd name="T34" fmla="*/ 446 w 446"/>
                <a:gd name="T35" fmla="*/ 0 h 94"/>
                <a:gd name="T36" fmla="*/ 446 w 446"/>
                <a:gd name="T37" fmla="*/ 0 h 9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46"/>
                <a:gd name="T58" fmla="*/ 0 h 94"/>
                <a:gd name="T59" fmla="*/ 446 w 446"/>
                <a:gd name="T60" fmla="*/ 94 h 9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46" h="94">
                  <a:moveTo>
                    <a:pt x="0" y="94"/>
                  </a:moveTo>
                  <a:lnTo>
                    <a:pt x="41" y="94"/>
                  </a:lnTo>
                  <a:lnTo>
                    <a:pt x="81" y="94"/>
                  </a:lnTo>
                  <a:lnTo>
                    <a:pt x="122" y="94"/>
                  </a:lnTo>
                  <a:lnTo>
                    <a:pt x="149" y="94"/>
                  </a:lnTo>
                  <a:lnTo>
                    <a:pt x="189" y="94"/>
                  </a:lnTo>
                  <a:lnTo>
                    <a:pt x="230" y="81"/>
                  </a:lnTo>
                  <a:lnTo>
                    <a:pt x="257" y="81"/>
                  </a:lnTo>
                  <a:lnTo>
                    <a:pt x="284" y="67"/>
                  </a:lnTo>
                  <a:lnTo>
                    <a:pt x="311" y="67"/>
                  </a:lnTo>
                  <a:lnTo>
                    <a:pt x="338" y="67"/>
                  </a:lnTo>
                  <a:lnTo>
                    <a:pt x="365" y="54"/>
                  </a:lnTo>
                  <a:lnTo>
                    <a:pt x="378" y="40"/>
                  </a:lnTo>
                  <a:lnTo>
                    <a:pt x="405" y="40"/>
                  </a:lnTo>
                  <a:lnTo>
                    <a:pt x="419" y="27"/>
                  </a:lnTo>
                  <a:lnTo>
                    <a:pt x="432" y="27"/>
                  </a:lnTo>
                  <a:lnTo>
                    <a:pt x="432" y="13"/>
                  </a:lnTo>
                  <a:lnTo>
                    <a:pt x="446" y="0"/>
                  </a:lnTo>
                </a:path>
              </a:pathLst>
            </a:cu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15" name="Oval 20"/>
            <p:cNvSpPr>
              <a:spLocks noChangeArrowheads="1"/>
            </p:cNvSpPr>
            <p:nvPr/>
          </p:nvSpPr>
          <p:spPr bwMode="auto">
            <a:xfrm>
              <a:off x="710" y="1455"/>
              <a:ext cx="688" cy="189"/>
            </a:xfrm>
            <a:prstGeom prst="ellips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37916" name="Line 21"/>
            <p:cNvSpPr>
              <a:spLocks noChangeShapeType="1"/>
            </p:cNvSpPr>
            <p:nvPr/>
          </p:nvSpPr>
          <p:spPr bwMode="auto">
            <a:xfrm flipH="1" flipV="1">
              <a:off x="1034" y="1482"/>
              <a:ext cx="13" cy="54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17" name="AutoShape 22"/>
            <p:cNvSpPr>
              <a:spLocks noChangeArrowheads="1"/>
            </p:cNvSpPr>
            <p:nvPr/>
          </p:nvSpPr>
          <p:spPr bwMode="auto">
            <a:xfrm>
              <a:off x="960" y="1152"/>
              <a:ext cx="144" cy="432"/>
            </a:xfrm>
            <a:prstGeom prst="star4">
              <a:avLst>
                <a:gd name="adj" fmla="val 125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</p:grpSp>
      <p:sp>
        <p:nvSpPr>
          <p:cNvPr id="37892" name="Oval 23"/>
          <p:cNvSpPr>
            <a:spLocks noChangeArrowheads="1"/>
          </p:cNvSpPr>
          <p:nvPr/>
        </p:nvSpPr>
        <p:spPr bwMode="auto">
          <a:xfrm>
            <a:off x="1371600" y="5791200"/>
            <a:ext cx="609600" cy="76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graphicFrame>
        <p:nvGraphicFramePr>
          <p:cNvPr id="25624" name="Object 2"/>
          <p:cNvGraphicFramePr>
            <a:graphicFrameLocks/>
          </p:cNvGraphicFramePr>
          <p:nvPr/>
        </p:nvGraphicFramePr>
        <p:xfrm>
          <a:off x="2362200" y="4114800"/>
          <a:ext cx="3043238" cy="185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18" name="Worksheet" r:id="rId3" imgW="1638300" imgH="1003300" progId="Excel.Sheet.8">
                  <p:embed/>
                </p:oleObj>
              </mc:Choice>
              <mc:Fallback>
                <p:oleObj name="Worksheet" r:id="rId3" imgW="1638300" imgH="1003300" progId="Excel.Sheet.8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4114800"/>
                        <a:ext cx="3043238" cy="1854200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E1E300"/>
                          </a:gs>
                          <a:gs pos="50000">
                            <a:srgbClr val="FAFD00"/>
                          </a:gs>
                          <a:gs pos="100000">
                            <a:srgbClr val="E1E300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25" name="Object 3"/>
          <p:cNvGraphicFramePr>
            <a:graphicFrameLocks/>
          </p:cNvGraphicFramePr>
          <p:nvPr/>
        </p:nvGraphicFramePr>
        <p:xfrm>
          <a:off x="3810000" y="4135438"/>
          <a:ext cx="5029200" cy="2674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19" name="Chart" r:id="rId5" imgW="4978400" imgH="2654300" progId="Excel.Chart.8">
                  <p:embed followColorScheme="full"/>
                </p:oleObj>
              </mc:Choice>
              <mc:Fallback>
                <p:oleObj name="Chart" r:id="rId5" imgW="4978400" imgH="2654300" progId="Excel.Chart.8">
                  <p:embed followColorScheme="full"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4135438"/>
                        <a:ext cx="5029200" cy="2674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26" name="Rectangle 26"/>
          <p:cNvSpPr>
            <a:spLocks noChangeArrowheads="1"/>
          </p:cNvSpPr>
          <p:nvPr/>
        </p:nvSpPr>
        <p:spPr bwMode="auto">
          <a:xfrm>
            <a:off x="2819400" y="2133600"/>
            <a:ext cx="5486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r>
              <a:rPr lang="en-US" altLang="en-US" sz="2400"/>
              <a:t>What</a:t>
            </a:r>
            <a:r>
              <a:rPr lang="ja-JP" altLang="en-US" sz="2400"/>
              <a:t>’</a:t>
            </a:r>
            <a:r>
              <a:rPr lang="en-US" altLang="ja-JP" sz="2400"/>
              <a:t>s the relationship between these?</a:t>
            </a:r>
            <a:endParaRPr lang="en-US" altLang="en-US" sz="2400"/>
          </a:p>
        </p:txBody>
      </p:sp>
      <p:sp>
        <p:nvSpPr>
          <p:cNvPr id="25627" name="Rectangle 27"/>
          <p:cNvSpPr>
            <a:spLocks noChangeArrowheads="1"/>
          </p:cNvSpPr>
          <p:nvPr/>
        </p:nvSpPr>
        <p:spPr bwMode="auto">
          <a:xfrm>
            <a:off x="2819400" y="2590800"/>
            <a:ext cx="5943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r>
              <a:rPr lang="en-US" altLang="en-US" sz="2400"/>
              <a:t>Does the percentage above change?  Why?</a:t>
            </a:r>
          </a:p>
        </p:txBody>
      </p:sp>
      <p:sp>
        <p:nvSpPr>
          <p:cNvPr id="25628" name="Rectangle 28"/>
          <p:cNvSpPr>
            <a:spLocks noChangeArrowheads="1"/>
          </p:cNvSpPr>
          <p:nvPr/>
        </p:nvSpPr>
        <p:spPr bwMode="auto">
          <a:xfrm>
            <a:off x="2819400" y="3048000"/>
            <a:ext cx="6096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r>
              <a:rPr lang="en-US" altLang="en-US" sz="2400"/>
              <a:t>Does the temp of the water affect this? How?</a:t>
            </a:r>
          </a:p>
        </p:txBody>
      </p:sp>
      <p:sp>
        <p:nvSpPr>
          <p:cNvPr id="25629" name="Rectangle 29"/>
          <p:cNvSpPr>
            <a:spLocks noChangeArrowheads="1"/>
          </p:cNvSpPr>
          <p:nvPr/>
        </p:nvSpPr>
        <p:spPr bwMode="auto">
          <a:xfrm>
            <a:off x="2819400" y="3505200"/>
            <a:ext cx="6096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r>
              <a:rPr lang="en-US" altLang="en-US" sz="2400"/>
              <a:t>What if I use salt water?    Etc!</a:t>
            </a:r>
          </a:p>
        </p:txBody>
      </p:sp>
      <p:pic>
        <p:nvPicPr>
          <p:cNvPr id="25632" name="Picture 3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572000"/>
            <a:ext cx="6705600" cy="168116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 autoUpdateAnimBg="0"/>
      <p:bldOleChart spid="25625" grpId="0"/>
      <p:bldP spid="25626" grpId="0" autoUpdateAnimBg="0"/>
      <p:bldP spid="25627" grpId="0" autoUpdateAnimBg="0"/>
      <p:bldP spid="25628" grpId="0" autoUpdateAnimBg="0"/>
      <p:bldP spid="25629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381000"/>
            <a:ext cx="7772400" cy="1143000"/>
          </a:xfrm>
          <a:noFill/>
        </p:spPr>
        <p:txBody>
          <a:bodyPr lIns="90487" tIns="44450" rIns="90487" bIns="44450"/>
          <a:lstStyle/>
          <a:p>
            <a:r>
              <a:rPr lang="en-US" altLang="en-US">
                <a:solidFill>
                  <a:schemeClr val="tx1"/>
                </a:solidFill>
                <a:ea typeface="ＭＳ Ｐゴシック" charset="-128"/>
              </a:rPr>
              <a:t>Access to real-time data</a:t>
            </a:r>
            <a:endParaRPr lang="en-US" altLang="en-US">
              <a:solidFill>
                <a:srgbClr val="FAFD00"/>
              </a:solidFill>
              <a:ea typeface="ＭＳ Ｐゴシック" charset="-128"/>
            </a:endParaRPr>
          </a:p>
        </p:txBody>
      </p:sp>
      <p:sp>
        <p:nvSpPr>
          <p:cNvPr id="3891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600200"/>
            <a:ext cx="8153400" cy="1752600"/>
          </a:xfrm>
          <a:noFill/>
        </p:spPr>
        <p:txBody>
          <a:bodyPr lIns="90487" tIns="44450" rIns="90487" bIns="44450"/>
          <a:lstStyle/>
          <a:p>
            <a:pPr marL="342900" indent="-342900"/>
            <a:r>
              <a:rPr lang="en-US" altLang="en-US">
                <a:ea typeface="ＭＳ Ｐゴシック" charset="-128"/>
              </a:rPr>
              <a:t>using mathematics to model the weather</a:t>
            </a:r>
          </a:p>
        </p:txBody>
      </p:sp>
      <p:pic>
        <p:nvPicPr>
          <p:cNvPr id="38915" name="Picture 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2222500"/>
            <a:ext cx="9017000" cy="455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6" name="Picture 6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304800"/>
            <a:ext cx="6604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800">
                <a:ea typeface="ＭＳ Ｐゴシック" charset="-128"/>
              </a:rPr>
              <a:t>GOBSTOPPERS!</a:t>
            </a:r>
          </a:p>
        </p:txBody>
      </p:sp>
      <p:pic>
        <p:nvPicPr>
          <p:cNvPr id="1741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3467100"/>
            <a:ext cx="8074026" cy="339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038600"/>
            <a:ext cx="7543800" cy="278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8" name="Rectangle 3"/>
          <p:cNvSpPr>
            <a:spLocks noGrp="1" noChangeArrowheads="1"/>
          </p:cNvSpPr>
          <p:nvPr>
            <p:ph type="title"/>
          </p:nvPr>
        </p:nvSpPr>
        <p:spPr>
          <a:xfrm>
            <a:off x="1143000" y="190500"/>
            <a:ext cx="7772400" cy="1143000"/>
          </a:xfrm>
          <a:noFill/>
        </p:spPr>
        <p:txBody>
          <a:bodyPr lIns="90487" tIns="44450" rIns="90487" bIns="44450"/>
          <a:lstStyle/>
          <a:p>
            <a:r>
              <a:rPr lang="en-US" altLang="en-US">
                <a:solidFill>
                  <a:schemeClr val="tx1"/>
                </a:solidFill>
                <a:ea typeface="ＭＳ Ｐゴシック" charset="-128"/>
              </a:rPr>
              <a:t>Some Questions:</a:t>
            </a:r>
            <a:endParaRPr lang="en-US" altLang="en-US">
              <a:solidFill>
                <a:srgbClr val="FAFD00"/>
              </a:solidFill>
              <a:ea typeface="ＭＳ Ｐゴシック" charset="-128"/>
            </a:endParaRP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6200" y="1219200"/>
            <a:ext cx="8991600" cy="4114800"/>
          </a:xfrm>
          <a:noFill/>
        </p:spPr>
        <p:txBody>
          <a:bodyPr lIns="90487" tIns="44450" rIns="90487" bIns="44450"/>
          <a:lstStyle/>
          <a:p>
            <a:r>
              <a:rPr lang="en-US" altLang="en-US" sz="2000">
                <a:ea typeface="ＭＳ Ｐゴシック" charset="-128"/>
              </a:rPr>
              <a:t>What does the average curve look like?  Why?  </a:t>
            </a:r>
          </a:p>
          <a:p>
            <a:r>
              <a:rPr lang="en-US" altLang="en-US" sz="2000">
                <a:ea typeface="ＭＳ Ｐゴシック" charset="-128"/>
              </a:rPr>
              <a:t>Does the curve look different in different seasons?  </a:t>
            </a:r>
          </a:p>
          <a:p>
            <a:r>
              <a:rPr lang="en-US" altLang="en-US" sz="2000">
                <a:ea typeface="ＭＳ Ｐゴシック" charset="-128"/>
              </a:rPr>
              <a:t>How often do we need to sample during the day?  </a:t>
            </a:r>
          </a:p>
          <a:p>
            <a:r>
              <a:rPr lang="en-US" altLang="en-US" sz="2000">
                <a:ea typeface="ＭＳ Ｐゴシック" charset="-128"/>
              </a:rPr>
              <a:t>What's the typical warming rate at 6am?  </a:t>
            </a:r>
          </a:p>
          <a:p>
            <a:r>
              <a:rPr lang="en-US" altLang="en-US" sz="2000">
                <a:ea typeface="ＭＳ Ｐゴシック" charset="-128"/>
              </a:rPr>
              <a:t>What</a:t>
            </a:r>
            <a:r>
              <a:rPr lang="ja-JP" altLang="en-US" sz="2000">
                <a:ea typeface="ＭＳ Ｐゴシック" charset="-128"/>
              </a:rPr>
              <a:t>’</a:t>
            </a:r>
            <a:r>
              <a:rPr lang="en-US" altLang="ja-JP" sz="2000">
                <a:ea typeface="ＭＳ Ｐゴシック" charset="-128"/>
              </a:rPr>
              <a:t>s the range of temperatures observed at 6am? at noon? at 6pm?  Why is there greater variability in the afternoon?  Is it the same everywhere?</a:t>
            </a:r>
          </a:p>
          <a:p>
            <a:r>
              <a:rPr lang="en-US" altLang="en-US" sz="2000">
                <a:ea typeface="ＭＳ Ｐゴシック" charset="-128"/>
              </a:rPr>
              <a:t>How is the average daily temperature curve affected by prevailing wind direction? </a:t>
            </a:r>
          </a:p>
          <a:p>
            <a:r>
              <a:rPr lang="en-US" altLang="en-US" sz="2000">
                <a:ea typeface="ＭＳ Ｐゴシック" charset="-128"/>
              </a:rPr>
              <a:t>How is average daily high temperature correlated with length of daylight hours?</a:t>
            </a:r>
            <a:endParaRPr lang="en-US" altLang="en-US" sz="2000">
              <a:solidFill>
                <a:srgbClr val="FFFFFF"/>
              </a:solidFill>
              <a:ea typeface="ＭＳ Ｐゴシック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5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5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5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5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219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>
                <a:ea typeface="ＭＳ Ｐゴシック" charset="-128"/>
              </a:rPr>
              <a:t>We want people who are equipped and inclined to wonder.  </a:t>
            </a:r>
          </a:p>
        </p:txBody>
      </p:sp>
      <p:sp>
        <p:nvSpPr>
          <p:cNvPr id="40962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What do we want?</a:t>
            </a:r>
          </a:p>
        </p:txBody>
      </p:sp>
    </p:spTree>
  </p:cSld>
  <p:clrMapOvr>
    <a:masterClrMapping/>
  </p:clrMapOvr>
  <p:transition advClick="0" advTm="3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3048000"/>
            <a:ext cx="7772400" cy="3124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>
                <a:ea typeface="ＭＳ Ｐゴシック" charset="-128"/>
              </a:rPr>
              <a:t>  We want people who </a:t>
            </a:r>
            <a:r>
              <a:rPr lang="en-US" altLang="en-US" i="1">
                <a:ea typeface="ＭＳ Ｐゴシック" charset="-128"/>
              </a:rPr>
              <a:t>can</a:t>
            </a:r>
            <a:r>
              <a:rPr lang="en-US" altLang="en-US">
                <a:ea typeface="ＭＳ Ｐゴシック" charset="-128"/>
              </a:rPr>
              <a:t> and </a:t>
            </a:r>
            <a:r>
              <a:rPr lang="en-US" altLang="en-US" i="1">
                <a:ea typeface="ＭＳ Ｐゴシック" charset="-128"/>
              </a:rPr>
              <a:t>will</a:t>
            </a:r>
            <a:r>
              <a:rPr lang="en-US" altLang="en-US">
                <a:ea typeface="ＭＳ Ｐゴシック" charset="-128"/>
              </a:rPr>
              <a:t> use mathematics and science effectively as tools in the construction of personal and shared meaning. </a:t>
            </a:r>
          </a:p>
        </p:txBody>
      </p:sp>
      <p:sp>
        <p:nvSpPr>
          <p:cNvPr id="41986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What do we want?</a:t>
            </a: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685800" y="1981200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3200">
                <a:ea typeface="ＭＳ Ｐゴシック" charset="0"/>
                <a:cs typeface="ＭＳ Ｐゴシック" charset="0"/>
              </a:rPr>
              <a:t>We want people who are </a:t>
            </a:r>
            <a:r>
              <a:rPr lang="en-US" sz="3200" u="sng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  <a:cs typeface="ＭＳ Ｐゴシック" charset="0"/>
              </a:rPr>
              <a:t>equipped</a:t>
            </a:r>
            <a:r>
              <a:rPr lang="en-US" sz="3200">
                <a:ea typeface="ＭＳ Ｐゴシック" charset="0"/>
                <a:cs typeface="ＭＳ Ｐゴシック" charset="0"/>
              </a:rPr>
              <a:t> and </a:t>
            </a:r>
            <a:r>
              <a:rPr lang="en-US" sz="3200" u="sng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  <a:cs typeface="ＭＳ Ｐゴシック" charset="0"/>
              </a:rPr>
              <a:t>inclined</a:t>
            </a:r>
            <a:r>
              <a:rPr lang="en-US" sz="3200">
                <a:ea typeface="ＭＳ Ｐゴシック" charset="0"/>
                <a:cs typeface="ＭＳ Ｐゴシック" charset="0"/>
              </a:rPr>
              <a:t> to wonder.  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Science Questions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What do you see? (observe)</a:t>
            </a:r>
          </a:p>
          <a:p>
            <a:r>
              <a:rPr lang="en-US" altLang="en-US">
                <a:ea typeface="ＭＳ Ｐゴシック" charset="-128"/>
              </a:rPr>
              <a:t>What do you wonder? (reflect)</a:t>
            </a:r>
          </a:p>
          <a:p>
            <a:r>
              <a:rPr lang="en-US" altLang="en-US">
                <a:ea typeface="ＭＳ Ｐゴシック" charset="-128"/>
              </a:rPr>
              <a:t>What do you think? (infer)</a:t>
            </a:r>
          </a:p>
          <a:p>
            <a:r>
              <a:rPr lang="en-US" altLang="en-US">
                <a:ea typeface="ＭＳ Ｐゴシック" charset="-128"/>
              </a:rPr>
              <a:t>What do you want to do next?  (experiment)</a:t>
            </a:r>
          </a:p>
          <a:p>
            <a:endParaRPr lang="en-US" altLang="en-US">
              <a:ea typeface="ＭＳ Ｐゴシック" charset="-128"/>
            </a:endParaRPr>
          </a:p>
        </p:txBody>
      </p:sp>
      <p:pic>
        <p:nvPicPr>
          <p:cNvPr id="18435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33888"/>
            <a:ext cx="3141663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800">
                <a:ea typeface="ＭＳ Ｐゴシック" charset="-128"/>
              </a:rPr>
              <a:t>Plastic Tubing!</a:t>
            </a:r>
          </a:p>
        </p:txBody>
      </p:sp>
      <p:pic>
        <p:nvPicPr>
          <p:cNvPr id="1945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048000"/>
            <a:ext cx="3810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oddy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5453" y="103909"/>
            <a:ext cx="5484091" cy="36589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726113" y="542925"/>
            <a:ext cx="3506787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900"/>
              <a:t>10 cm in 10 minutes =&gt; 1 cm/min</a:t>
            </a:r>
          </a:p>
        </p:txBody>
      </p:sp>
      <p:sp>
        <p:nvSpPr>
          <p:cNvPr id="6" name="TextBox 5"/>
          <p:cNvSpPr txBox="1"/>
          <p:nvPr/>
        </p:nvSpPr>
        <p:spPr>
          <a:xfrm rot="20599136">
            <a:off x="5376052" y="1206685"/>
            <a:ext cx="1445277" cy="70788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4000" dirty="0"/>
              <a:t>Wow!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09319" y="1560626"/>
            <a:ext cx="1748881" cy="40011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en-US" altLang="en-US" sz="2000" smtClean="0">
                <a:solidFill>
                  <a:srgbClr val="FFFFFF"/>
                </a:solidFill>
              </a:rPr>
              <a:t>… really??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035675" y="2505075"/>
            <a:ext cx="23304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/>
              <a:t>2 highs and 2 lows/day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/>
              <a:t>=&gt; 6 hours between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/>
              <a:t>Each high and low …. 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235450" y="3960813"/>
            <a:ext cx="3789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/>
              <a:t>15 ft high and -1 ft low =&gt; 16 ft change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159000" y="4514850"/>
            <a:ext cx="22336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/>
              <a:t>16 ft is  ~5m = 500 cm</a:t>
            </a:r>
          </a:p>
        </p:txBody>
      </p:sp>
      <p:sp>
        <p:nvSpPr>
          <p:cNvPr id="20492" name="TextBox 10"/>
          <p:cNvSpPr txBox="1">
            <a:spLocks noChangeArrowheads="1"/>
          </p:cNvSpPr>
          <p:nvPr/>
        </p:nvSpPr>
        <p:spPr bwMode="auto">
          <a:xfrm>
            <a:off x="4929188" y="4687888"/>
            <a:ext cx="1857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397375" y="4699000"/>
            <a:ext cx="34829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/>
              <a:t>and 6 hours is 6 x 60 = 360 minutes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166813" y="5299075"/>
            <a:ext cx="22113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/>
              <a:t>So 500 cm/360 min …</a:t>
            </a:r>
          </a:p>
        </p:txBody>
      </p:sp>
      <p:sp>
        <p:nvSpPr>
          <p:cNvPr id="14" name="TextBox 13"/>
          <p:cNvSpPr txBox="1"/>
          <p:nvPr/>
        </p:nvSpPr>
        <p:spPr>
          <a:xfrm rot="656178">
            <a:off x="758841" y="1974057"/>
            <a:ext cx="2597728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= ~1.4 cm/minute!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509963" y="5530850"/>
            <a:ext cx="8080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/>
              <a:t>and ….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6819" y="4243349"/>
            <a:ext cx="4075546" cy="23843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20" name="Straight Connector 19"/>
          <p:cNvCxnSpPr/>
          <p:nvPr/>
        </p:nvCxnSpPr>
        <p:spPr>
          <a:xfrm>
            <a:off x="6324600" y="5029200"/>
            <a:ext cx="1447800" cy="914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500574">
            <a:off x="896379" y="3432255"/>
            <a:ext cx="1857607" cy="13030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68613" y="2374900"/>
            <a:ext cx="3048000" cy="2095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14300"/>
            <a:ext cx="28448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  <p:bldP spid="12" grpId="0"/>
      <p:bldP spid="13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ln>
            <a:miter lim="800000"/>
            <a:headEnd/>
            <a:tailEnd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>
              <a:defRPr/>
            </a:pPr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Science is…</a:t>
            </a:r>
            <a:endParaRPr lang="en-US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22530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>
              <a:spcBef>
                <a:spcPts val="763"/>
              </a:spcBef>
              <a:buFontTx/>
              <a:buNone/>
            </a:pPr>
            <a:r>
              <a:rPr lang="en-US" altLang="en-US">
                <a:ea typeface="ＭＳ Ｐゴシック" charset="-128"/>
              </a:rPr>
              <a:t>The National Research Council</a:t>
            </a:r>
            <a:r>
              <a:rPr lang="ja-JP" altLang="en-US">
                <a:ea typeface="ＭＳ Ｐゴシック" charset="-128"/>
              </a:rPr>
              <a:t>’</a:t>
            </a:r>
            <a:r>
              <a:rPr lang="en-US" altLang="ja-JP">
                <a:ea typeface="ＭＳ Ｐゴシック" charset="-128"/>
              </a:rPr>
              <a:t>s </a:t>
            </a:r>
            <a:r>
              <a:rPr lang="en-US" altLang="ja-JP" i="1">
                <a:ea typeface="ＭＳ Ｐゴシック" charset="-128"/>
              </a:rPr>
              <a:t>Framework</a:t>
            </a:r>
            <a:r>
              <a:rPr lang="en-US" altLang="ja-JP">
                <a:ea typeface="ＭＳ Ｐゴシック" charset="-128"/>
              </a:rPr>
              <a:t> rests on a vision of science as both a body of knowledge and an </a:t>
            </a:r>
            <a:r>
              <a:rPr lang="en-US" altLang="ja-JP">
                <a:solidFill>
                  <a:srgbClr val="000000"/>
                </a:solidFill>
                <a:ea typeface="ＭＳ Ｐゴシック" charset="-128"/>
              </a:rPr>
              <a:t>evidence-based model and theory building enterprise </a:t>
            </a:r>
            <a:r>
              <a:rPr lang="en-US" altLang="ja-JP">
                <a:ea typeface="ＭＳ Ｐゴシック" charset="-128"/>
              </a:rPr>
              <a:t>that continually extends, refines and revises knowledge.</a:t>
            </a:r>
            <a:endParaRPr lang="en-US" altLang="en-US">
              <a:ea typeface="ＭＳ Ｐゴシック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2788" y="4589463"/>
            <a:ext cx="1270000" cy="1536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ln>
            <a:miter lim="800000"/>
            <a:headEnd/>
            <a:tailEnd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>
              <a:defRPr/>
            </a:pPr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Science is…</a:t>
            </a:r>
            <a:endParaRPr lang="en-US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2457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>
              <a:spcBef>
                <a:spcPts val="763"/>
              </a:spcBef>
              <a:buFontTx/>
              <a:buNone/>
            </a:pPr>
            <a:r>
              <a:rPr lang="en-US" altLang="en-US">
                <a:ea typeface="ＭＳ Ｐゴシック" charset="-128"/>
              </a:rPr>
              <a:t>The National Research Council</a:t>
            </a:r>
            <a:r>
              <a:rPr lang="ja-JP" altLang="en-US">
                <a:ea typeface="ＭＳ Ｐゴシック" charset="-128"/>
              </a:rPr>
              <a:t>’</a:t>
            </a:r>
            <a:r>
              <a:rPr lang="en-US" altLang="ja-JP">
                <a:ea typeface="ＭＳ Ｐゴシック" charset="-128"/>
              </a:rPr>
              <a:t>s </a:t>
            </a:r>
            <a:r>
              <a:rPr lang="en-US" altLang="ja-JP" i="1">
                <a:ea typeface="ＭＳ Ｐゴシック" charset="-128"/>
              </a:rPr>
              <a:t>Framework</a:t>
            </a:r>
            <a:r>
              <a:rPr lang="en-US" altLang="ja-JP">
                <a:ea typeface="ＭＳ Ｐゴシック" charset="-128"/>
              </a:rPr>
              <a:t> rests on a vision of science as both a body of knowledge and </a:t>
            </a:r>
            <a:r>
              <a:rPr lang="en-US" altLang="ja-JP" u="sng">
                <a:solidFill>
                  <a:srgbClr val="0000FF"/>
                </a:solidFill>
                <a:ea typeface="ＭＳ Ｐゴシック" charset="-128"/>
              </a:rPr>
              <a:t>an evidence-based model and theory building enterprise </a:t>
            </a:r>
            <a:r>
              <a:rPr lang="en-US" altLang="ja-JP">
                <a:ea typeface="ＭＳ Ｐゴシック" charset="-128"/>
              </a:rPr>
              <a:t>that continually extends, refines and revises knowledge.</a:t>
            </a:r>
            <a:endParaRPr lang="en-US" altLang="en-US">
              <a:ea typeface="ＭＳ Ｐゴシック" charset="-12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2788" y="4589463"/>
            <a:ext cx="1270000" cy="1536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85725" y="5127625"/>
            <a:ext cx="7305675" cy="1258888"/>
            <a:chOff x="83997" y="5128015"/>
            <a:chExt cx="7309187" cy="1258475"/>
          </a:xfrm>
        </p:grpSpPr>
        <p:sp>
          <p:nvSpPr>
            <p:cNvPr id="24581" name="TextBox 4"/>
            <p:cNvSpPr txBox="1">
              <a:spLocks noChangeArrowheads="1"/>
            </p:cNvSpPr>
            <p:nvPr/>
          </p:nvSpPr>
          <p:spPr bwMode="auto">
            <a:xfrm rot="-911898">
              <a:off x="83997" y="5128015"/>
              <a:ext cx="7309187" cy="461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charset="0"/>
                  <a:ea typeface="ＭＳ Ｐゴシック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400"/>
                <a:t>The Next Gen Science Standards are almost here! </a:t>
              </a:r>
              <a:r>
                <a:rPr lang="en-US" altLang="en-US" sz="1800"/>
                <a:t>(2016-17)</a:t>
              </a:r>
            </a:p>
          </p:txBody>
        </p:sp>
        <p:pic>
          <p:nvPicPr>
            <p:cNvPr id="24582" name="Picture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937078">
              <a:off x="3276600" y="5421290"/>
              <a:ext cx="2120900" cy="965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28600"/>
            <a:ext cx="5133975" cy="643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Long Range Planning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Know Your Content</a:t>
            </a:r>
          </a:p>
          <a:p>
            <a:pPr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Select Learning Targets</a:t>
            </a:r>
          </a:p>
          <a:p>
            <a:pPr>
              <a:defRPr/>
            </a:pPr>
            <a:r>
              <a:rPr lang="en-US" dirty="0" smtClean="0">
                <a:ea typeface="ＭＳ Ｐゴシック" charset="0"/>
                <a:cs typeface="ＭＳ Ｐゴシック" charset="0"/>
              </a:rPr>
              <a:t>Develop Assessments </a:t>
            </a:r>
            <a:r>
              <a:rPr lang="en-US" sz="1800" dirty="0" smtClean="0">
                <a:ea typeface="ＭＳ Ｐゴシック" charset="0"/>
                <a:cs typeface="ＭＳ Ｐゴシック" charset="0"/>
              </a:rPr>
              <a:t>(</a:t>
            </a:r>
            <a:r>
              <a:rPr lang="en-US" sz="1800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a typeface="ＭＳ Ｐゴシック" charset="0"/>
                <a:cs typeface="ＭＳ Ｐゴシック" charset="0"/>
              </a:rPr>
              <a:t>LTs =&gt; Evidence =&gt; Assessments</a:t>
            </a:r>
            <a:r>
              <a:rPr lang="en-US" sz="1800" dirty="0" smtClean="0">
                <a:ea typeface="ＭＳ Ｐゴシック" charset="0"/>
                <a:cs typeface="ＭＳ Ｐゴシック" charset="0"/>
              </a:rPr>
              <a:t>) </a:t>
            </a:r>
            <a:endParaRPr lang="en-US" dirty="0" smtClean="0"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r>
              <a:rPr lang="en-US" dirty="0" smtClean="0">
                <a:ea typeface="ＭＳ Ｐゴシック" charset="0"/>
                <a:cs typeface="ＭＳ Ｐゴシック" charset="0"/>
              </a:rPr>
              <a:t>Select </a:t>
            </a:r>
            <a:r>
              <a:rPr lang="en-US" dirty="0">
                <a:ea typeface="ＭＳ Ｐゴシック" charset="0"/>
                <a:cs typeface="ＭＳ Ｐゴシック" charset="0"/>
              </a:rPr>
              <a:t>Instructional Activities</a:t>
            </a:r>
          </a:p>
          <a:p>
            <a:pPr algn="ctr"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Evaluate Quality and Equity of the Process.</a:t>
            </a:r>
          </a:p>
          <a:p>
            <a:pPr>
              <a:defRPr/>
            </a:pPr>
            <a:endParaRPr lang="en-US" dirty="0"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27651" name="Object 2"/>
          <p:cNvGraphicFramePr>
            <a:graphicFrameLocks noChangeAspect="1"/>
          </p:cNvGraphicFramePr>
          <p:nvPr/>
        </p:nvGraphicFramePr>
        <p:xfrm>
          <a:off x="3657600" y="5029200"/>
          <a:ext cx="1765300" cy="154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2" name="Document" r:id="rId3" imgW="2311111" imgH="2031746" progId="Word.Document.8">
                  <p:embed/>
                </p:oleObj>
              </mc:Choice>
              <mc:Fallback>
                <p:oleObj name="Document" r:id="rId3" imgW="2311111" imgH="2031746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5029200"/>
                        <a:ext cx="1765300" cy="1547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2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HD:Original Items:Original Items:Applications:Microsoft Office 98:Templates:Blank Presentation</Template>
  <TotalTime>783</TotalTime>
  <Words>1102</Words>
  <Application>Microsoft Macintosh PowerPoint</Application>
  <PresentationFormat>On-screen Show (4:3)</PresentationFormat>
  <Paragraphs>120</Paragraphs>
  <Slides>22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Times</vt:lpstr>
      <vt:lpstr>ＭＳ Ｐゴシック</vt:lpstr>
      <vt:lpstr>Arial</vt:lpstr>
      <vt:lpstr>Calibri</vt:lpstr>
      <vt:lpstr>Blank Presentation</vt:lpstr>
      <vt:lpstr>Microsoft Word 2001 Document</vt:lpstr>
      <vt:lpstr>Microsoft Excel Worksheet</vt:lpstr>
      <vt:lpstr>Microsoft Excel Chart</vt:lpstr>
      <vt:lpstr>Why does that coffee cup thing happen?</vt:lpstr>
      <vt:lpstr>GOBSTOPPERS!</vt:lpstr>
      <vt:lpstr>Science Questions</vt:lpstr>
      <vt:lpstr>Plastic Tubing!</vt:lpstr>
      <vt:lpstr>PowerPoint Presentation</vt:lpstr>
      <vt:lpstr>Science is…</vt:lpstr>
      <vt:lpstr>Science is…</vt:lpstr>
      <vt:lpstr>PowerPoint Presentation</vt:lpstr>
      <vt:lpstr>Long Range Planning</vt:lpstr>
      <vt:lpstr>Long Range Planning</vt:lpstr>
      <vt:lpstr>Long Range Planning</vt:lpstr>
      <vt:lpstr>Washington State Science   Essential Academic Learning Requirements</vt:lpstr>
      <vt:lpstr>Inquiry in the  science standards </vt:lpstr>
      <vt:lpstr>What does the target mean  to me?</vt:lpstr>
      <vt:lpstr>Long Range Planning</vt:lpstr>
      <vt:lpstr>How does a Grow Beast grow?</vt:lpstr>
      <vt:lpstr>Long Range Planning</vt:lpstr>
      <vt:lpstr>The Floating Candle</vt:lpstr>
      <vt:lpstr>Access to real-time data</vt:lpstr>
      <vt:lpstr>Some Questions:</vt:lpstr>
      <vt:lpstr>What do we want?</vt:lpstr>
      <vt:lpstr>What do we want?</vt:lpstr>
    </vt:vector>
  </TitlesOfParts>
  <Company>Seattle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“Cosmic Science!” students, teachers, scientists,  WALTA &amp; EALRS</dc:title>
  <dc:creator>Mark Roddy</dc:creator>
  <cp:lastModifiedBy>Microsoft Office User</cp:lastModifiedBy>
  <cp:revision>57</cp:revision>
  <cp:lastPrinted>2012-12-03T16:38:15Z</cp:lastPrinted>
  <dcterms:created xsi:type="dcterms:W3CDTF">2008-11-20T22:26:54Z</dcterms:created>
  <dcterms:modified xsi:type="dcterms:W3CDTF">2016-03-04T00:21:55Z</dcterms:modified>
</cp:coreProperties>
</file>